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</p:sldIdLst>
  <p:sldSz cx="18288000" cy="10287000"/>
  <p:notesSz cx="6858000" cy="9144000"/>
  <p:embeddedFontLst>
    <p:embeddedFont>
      <p:font typeface="210 밀레니얼" charset="1" panose="02020503020101020101"/>
      <p:regular r:id="rId31"/>
    </p:embeddedFont>
    <p:embeddedFont>
      <p:font typeface="210 디딤고딕 Light" charset="1" panose="02020503020101020101"/>
      <p:regular r:id="rId32"/>
    </p:embeddedFont>
    <p:embeddedFont>
      <p:font typeface="210 디딤고딕" charset="1" panose="02020503020101020101"/>
      <p:regular r:id="rId33"/>
    </p:embeddedFont>
    <p:embeddedFont>
      <p:font typeface="210 밀레니얼 Light" charset="1" panose="02020503020101020101"/>
      <p:regular r:id="rId34"/>
    </p:embeddedFont>
    <p:embeddedFont>
      <p:font typeface="Nanum Gothic Bold" charset="1" panose="020D0804000000000000"/>
      <p:regular r:id="rId35"/>
    </p:embeddedFont>
    <p:embeddedFont>
      <p:font typeface="Jeju Hallasan" charset="1" panose="02000300000000000000"/>
      <p:regular r:id="rId3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png" Type="http://schemas.openxmlformats.org/officeDocument/2006/relationships/image"/><Relationship Id="rId4" Target="../media/image14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slide1.xml><?xml version="1.0" encoding="utf-8"?>
<p:sld xmlns:p="http://schemas.openxmlformats.org/presentationml/2006/main" xmlns:a="http://schemas.openxmlformats.org/drawingml/2006/main">
  <p:cSld>
    <p:bg>
      <p:bgPr>
        <a:solidFill>
          <a:srgbClr val="CEE6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9825" y="674834"/>
            <a:ext cx="16668349" cy="8937333"/>
            <a:chOff x="0" y="0"/>
            <a:chExt cx="4390018" cy="23538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90018" cy="2353865"/>
            </a:xfrm>
            <a:custGeom>
              <a:avLst/>
              <a:gdLst/>
              <a:ahLst/>
              <a:cxnLst/>
              <a:rect r="r" b="b" t="t" l="l"/>
              <a:pathLst>
                <a:path h="2353865" w="4390018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3530919" y="3255915"/>
            <a:ext cx="11226161" cy="17920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623"/>
              </a:lnSpc>
            </a:pPr>
            <a:r>
              <a:rPr lang="en-US" sz="10445">
                <a:solidFill>
                  <a:srgbClr val="3087BB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Gen Z Calendar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530919" y="5029448"/>
            <a:ext cx="11226161" cy="17920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623"/>
              </a:lnSpc>
            </a:pPr>
            <a:r>
              <a:rPr lang="en-US" sz="10445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프로젝트 최종 발표</a:t>
            </a:r>
          </a:p>
        </p:txBody>
      </p:sp>
      <p:sp>
        <p:nvSpPr>
          <p:cNvPr name="AutoShape 7" id="7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cap="flat" w="19050">
            <a:solidFill>
              <a:srgbClr val="3087B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8" id="8"/>
          <p:cNvSpPr txBox="true"/>
          <p:nvPr/>
        </p:nvSpPr>
        <p:spPr>
          <a:xfrm rot="0">
            <a:off x="10401309" y="971904"/>
            <a:ext cx="6530968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07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https://github.com/YeanJun-Lee/Gen-Z-Calendar.git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55723" y="971904"/>
            <a:ext cx="2943283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간신히 GEN-Z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409566" y="8631285"/>
            <a:ext cx="2943283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3087BB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간신히 Gen-Z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988993" y="7704455"/>
            <a:ext cx="2943283" cy="1553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팀장 : 2071012 이연준</a:t>
            </a:r>
          </a:p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2271246 김소진</a:t>
            </a:r>
          </a:p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2071111 이준용</a:t>
            </a:r>
          </a:p>
          <a:p>
            <a:pPr algn="l" marL="0" indent="0" lvl="0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2091019 채희석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EE6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9825" y="674834"/>
            <a:ext cx="16668349" cy="8937333"/>
            <a:chOff x="0" y="0"/>
            <a:chExt cx="4390018" cy="23538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90018" cy="2353865"/>
            </a:xfrm>
            <a:custGeom>
              <a:avLst/>
              <a:gdLst/>
              <a:ahLst/>
              <a:cxnLst/>
              <a:rect r="r" b="b" t="t" l="l"/>
              <a:pathLst>
                <a:path h="2353865" w="4390018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809825" y="1486044"/>
            <a:ext cx="16668349" cy="0"/>
          </a:xfrm>
          <a:prstGeom prst="line">
            <a:avLst/>
          </a:prstGeom>
          <a:ln cap="flat" w="19050">
            <a:solidFill>
              <a:srgbClr val="3087B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4697389" y="2238272"/>
            <a:ext cx="8460046" cy="7373894"/>
          </a:xfrm>
          <a:custGeom>
            <a:avLst/>
            <a:gdLst/>
            <a:ahLst/>
            <a:cxnLst/>
            <a:rect r="r" b="b" t="t" l="l"/>
            <a:pathLst>
              <a:path h="7373894" w="8460046">
                <a:moveTo>
                  <a:pt x="0" y="0"/>
                </a:moveTo>
                <a:lnTo>
                  <a:pt x="8460046" y="0"/>
                </a:lnTo>
                <a:lnTo>
                  <a:pt x="8460046" y="7373894"/>
                </a:lnTo>
                <a:lnTo>
                  <a:pt x="0" y="73738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943" t="0" r="-1943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641239" y="914754"/>
            <a:ext cx="6291037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07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https://github.com/YeanJun-Lee/Gen-Z-Calendar.git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355723" y="914754"/>
            <a:ext cx="2943283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간신히 GEN-Z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394050" y="1371744"/>
            <a:ext cx="6711627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어플리케이션 구조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EE6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9825" y="674834"/>
            <a:ext cx="16668349" cy="8937333"/>
            <a:chOff x="0" y="0"/>
            <a:chExt cx="4390018" cy="23538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90018" cy="2353865"/>
            </a:xfrm>
            <a:custGeom>
              <a:avLst/>
              <a:gdLst/>
              <a:ahLst/>
              <a:cxnLst/>
              <a:rect r="r" b="b" t="t" l="l"/>
              <a:pathLst>
                <a:path h="2353865" w="4390018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cap="flat" w="19050">
            <a:solidFill>
              <a:srgbClr val="3087B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2380637" y="2435006"/>
            <a:ext cx="13174150" cy="7019746"/>
          </a:xfrm>
          <a:custGeom>
            <a:avLst/>
            <a:gdLst/>
            <a:ahLst/>
            <a:cxnLst/>
            <a:rect r="r" b="b" t="t" l="l"/>
            <a:pathLst>
              <a:path h="7019746" w="13174150">
                <a:moveTo>
                  <a:pt x="0" y="0"/>
                </a:moveTo>
                <a:lnTo>
                  <a:pt x="13174150" y="0"/>
                </a:lnTo>
                <a:lnTo>
                  <a:pt x="13174150" y="7019747"/>
                </a:lnTo>
                <a:lnTo>
                  <a:pt x="0" y="701974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89" t="0" r="-989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641239" y="971904"/>
            <a:ext cx="6291037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07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https://github.com/YeanJun-Lee/Gen-Z-Calendar.git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355723" y="971904"/>
            <a:ext cx="2943283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간신히 GEN-Z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342578" y="1486044"/>
            <a:ext cx="5602845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데이터 흐름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EE6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9825" y="674834"/>
            <a:ext cx="16668349" cy="8937333"/>
            <a:chOff x="0" y="0"/>
            <a:chExt cx="4390018" cy="23538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90018" cy="2353865"/>
            </a:xfrm>
            <a:custGeom>
              <a:avLst/>
              <a:gdLst/>
              <a:ahLst/>
              <a:cxnLst/>
              <a:rect r="r" b="b" t="t" l="l"/>
              <a:pathLst>
                <a:path h="2353865" w="4390018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cap="flat" w="19050">
            <a:solidFill>
              <a:srgbClr val="3087BB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3412604" y="2756035"/>
            <a:ext cx="5152813" cy="6511790"/>
            <a:chOff x="0" y="0"/>
            <a:chExt cx="1357120" cy="171503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357120" cy="1715040"/>
            </a:xfrm>
            <a:custGeom>
              <a:avLst/>
              <a:gdLst/>
              <a:ahLst/>
              <a:cxnLst/>
              <a:rect r="r" b="b" t="t" l="l"/>
              <a:pathLst>
                <a:path h="1715040" w="1357120">
                  <a:moveTo>
                    <a:pt x="0" y="0"/>
                  </a:moveTo>
                  <a:lnTo>
                    <a:pt x="1357120" y="0"/>
                  </a:lnTo>
                  <a:lnTo>
                    <a:pt x="1357120" y="1715040"/>
                  </a:lnTo>
                  <a:lnTo>
                    <a:pt x="0" y="1715040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1357120" cy="17626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4299007" y="2765560"/>
            <a:ext cx="2999170" cy="6492740"/>
          </a:xfrm>
          <a:custGeom>
            <a:avLst/>
            <a:gdLst/>
            <a:ahLst/>
            <a:cxnLst/>
            <a:rect r="r" b="b" t="t" l="l"/>
            <a:pathLst>
              <a:path h="6492740" w="2999170">
                <a:moveTo>
                  <a:pt x="0" y="0"/>
                </a:moveTo>
                <a:lnTo>
                  <a:pt x="2999169" y="0"/>
                </a:lnTo>
                <a:lnTo>
                  <a:pt x="2999169" y="6492740"/>
                </a:lnTo>
                <a:lnTo>
                  <a:pt x="0" y="64927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146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641239" y="971904"/>
            <a:ext cx="6291037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07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https://github.com/YeanJun-Lee/Gen-Z-Calendar.git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55723" y="971904"/>
            <a:ext cx="2943283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간신히 GEN-Z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390203" y="1585095"/>
            <a:ext cx="5602845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UI 및 기능 설명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085342" y="5067300"/>
            <a:ext cx="3701417" cy="10590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93"/>
              </a:lnSpc>
            </a:pPr>
            <a:r>
              <a:rPr lang="en-US" sz="2961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이메일 및 회원 정보를 입력하여 가입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09825" y="9555016"/>
            <a:ext cx="16668349" cy="589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Jeju Hallasan"/>
                <a:ea typeface="Jeju Hallasan"/>
                <a:cs typeface="Jeju Hallasan"/>
                <a:sym typeface="Jeju Hallasan"/>
              </a:rPr>
              <a:t>회원가입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EE6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9825" y="674834"/>
            <a:ext cx="16668349" cy="8937333"/>
            <a:chOff x="0" y="0"/>
            <a:chExt cx="4390018" cy="23538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90018" cy="2353865"/>
            </a:xfrm>
            <a:custGeom>
              <a:avLst/>
              <a:gdLst/>
              <a:ahLst/>
              <a:cxnLst/>
              <a:rect r="r" b="b" t="t" l="l"/>
              <a:pathLst>
                <a:path h="2353865" w="4390018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cap="flat" w="19050">
            <a:solidFill>
              <a:srgbClr val="3087BB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3412604" y="2756035"/>
            <a:ext cx="5152813" cy="6511790"/>
            <a:chOff x="0" y="0"/>
            <a:chExt cx="1357120" cy="171503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357120" cy="1715040"/>
            </a:xfrm>
            <a:custGeom>
              <a:avLst/>
              <a:gdLst/>
              <a:ahLst/>
              <a:cxnLst/>
              <a:rect r="r" b="b" t="t" l="l"/>
              <a:pathLst>
                <a:path h="1715040" w="1357120">
                  <a:moveTo>
                    <a:pt x="0" y="0"/>
                  </a:moveTo>
                  <a:lnTo>
                    <a:pt x="1357120" y="0"/>
                  </a:lnTo>
                  <a:lnTo>
                    <a:pt x="1357120" y="1715040"/>
                  </a:lnTo>
                  <a:lnTo>
                    <a:pt x="0" y="1715040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1357120" cy="17626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4522937" y="2833451"/>
            <a:ext cx="2932147" cy="6356958"/>
          </a:xfrm>
          <a:custGeom>
            <a:avLst/>
            <a:gdLst/>
            <a:ahLst/>
            <a:cxnLst/>
            <a:rect r="r" b="b" t="t" l="l"/>
            <a:pathLst>
              <a:path h="6356958" w="2932147">
                <a:moveTo>
                  <a:pt x="0" y="0"/>
                </a:moveTo>
                <a:lnTo>
                  <a:pt x="2932147" y="0"/>
                </a:lnTo>
                <a:lnTo>
                  <a:pt x="2932147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641239" y="971904"/>
            <a:ext cx="6291037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07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https://github.com/YeanJun-Lee/Gen-Z-Calendar.git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55723" y="971904"/>
            <a:ext cx="2943283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간신히 GEN-Z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390203" y="1585095"/>
            <a:ext cx="5602845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UI 및 기능 설명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142339" y="5052902"/>
            <a:ext cx="4857527" cy="10590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93"/>
              </a:lnSpc>
            </a:pPr>
            <a:r>
              <a:rPr lang="en-US" sz="2961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가입한 이메일 및 회원 정보를 토대로 입력하여 로그인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09825" y="9555016"/>
            <a:ext cx="16668349" cy="589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Jeju Hallasan"/>
                <a:ea typeface="Jeju Hallasan"/>
                <a:cs typeface="Jeju Hallasan"/>
                <a:sym typeface="Jeju Hallasan"/>
              </a:rPr>
              <a:t>로그인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EE6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9825" y="674834"/>
            <a:ext cx="16668349" cy="8937333"/>
            <a:chOff x="0" y="0"/>
            <a:chExt cx="4390018" cy="23538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90018" cy="2353865"/>
            </a:xfrm>
            <a:custGeom>
              <a:avLst/>
              <a:gdLst/>
              <a:ahLst/>
              <a:cxnLst/>
              <a:rect r="r" b="b" t="t" l="l"/>
              <a:pathLst>
                <a:path h="2353865" w="4390018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cap="flat" w="19050">
            <a:solidFill>
              <a:srgbClr val="3087BB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3412604" y="2756035"/>
            <a:ext cx="5152813" cy="6511790"/>
            <a:chOff x="0" y="0"/>
            <a:chExt cx="1357120" cy="171503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357120" cy="1715040"/>
            </a:xfrm>
            <a:custGeom>
              <a:avLst/>
              <a:gdLst/>
              <a:ahLst/>
              <a:cxnLst/>
              <a:rect r="r" b="b" t="t" l="l"/>
              <a:pathLst>
                <a:path h="1715040" w="1357120">
                  <a:moveTo>
                    <a:pt x="0" y="0"/>
                  </a:moveTo>
                  <a:lnTo>
                    <a:pt x="1357120" y="0"/>
                  </a:lnTo>
                  <a:lnTo>
                    <a:pt x="1357120" y="1715040"/>
                  </a:lnTo>
                  <a:lnTo>
                    <a:pt x="0" y="1715040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1357120" cy="17626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4522937" y="2833451"/>
            <a:ext cx="2932147" cy="6356958"/>
          </a:xfrm>
          <a:custGeom>
            <a:avLst/>
            <a:gdLst/>
            <a:ahLst/>
            <a:cxnLst/>
            <a:rect r="r" b="b" t="t" l="l"/>
            <a:pathLst>
              <a:path h="6356958" w="2932147">
                <a:moveTo>
                  <a:pt x="0" y="0"/>
                </a:moveTo>
                <a:lnTo>
                  <a:pt x="2932147" y="0"/>
                </a:lnTo>
                <a:lnTo>
                  <a:pt x="2932147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641239" y="971904"/>
            <a:ext cx="6291037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07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https://github.com/YeanJun-Lee/Gen-Z-Calendar.git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55723" y="971904"/>
            <a:ext cx="2943283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간신히 GEN-Z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390203" y="1585095"/>
            <a:ext cx="5602845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UI 및 기능 설명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085342" y="5336524"/>
            <a:ext cx="5164250" cy="5206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93"/>
              </a:lnSpc>
            </a:pPr>
            <a:r>
              <a:rPr lang="en-US" sz="2961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사용자 정보를 확인 및 수정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09825" y="9555016"/>
            <a:ext cx="16668349" cy="589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Jeju Hallasan"/>
                <a:ea typeface="Jeju Hallasan"/>
                <a:cs typeface="Jeju Hallasan"/>
                <a:sym typeface="Jeju Hallasan"/>
              </a:rPr>
              <a:t>마이페이지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EE6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9825" y="674834"/>
            <a:ext cx="16668349" cy="8937333"/>
            <a:chOff x="0" y="0"/>
            <a:chExt cx="4390018" cy="23538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90018" cy="2353865"/>
            </a:xfrm>
            <a:custGeom>
              <a:avLst/>
              <a:gdLst/>
              <a:ahLst/>
              <a:cxnLst/>
              <a:rect r="r" b="b" t="t" l="l"/>
              <a:pathLst>
                <a:path h="2353865" w="4390018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cap="flat" w="19050">
            <a:solidFill>
              <a:srgbClr val="3087BB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3412604" y="2756035"/>
            <a:ext cx="5152813" cy="6511790"/>
            <a:chOff x="0" y="0"/>
            <a:chExt cx="1357120" cy="171503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357120" cy="1715040"/>
            </a:xfrm>
            <a:custGeom>
              <a:avLst/>
              <a:gdLst/>
              <a:ahLst/>
              <a:cxnLst/>
              <a:rect r="r" b="b" t="t" l="l"/>
              <a:pathLst>
                <a:path h="1715040" w="1357120">
                  <a:moveTo>
                    <a:pt x="0" y="0"/>
                  </a:moveTo>
                  <a:lnTo>
                    <a:pt x="1357120" y="0"/>
                  </a:lnTo>
                  <a:lnTo>
                    <a:pt x="1357120" y="1715040"/>
                  </a:lnTo>
                  <a:lnTo>
                    <a:pt x="0" y="1715040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1357120" cy="17626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4522937" y="2833451"/>
            <a:ext cx="2932147" cy="6356958"/>
          </a:xfrm>
          <a:custGeom>
            <a:avLst/>
            <a:gdLst/>
            <a:ahLst/>
            <a:cxnLst/>
            <a:rect r="r" b="b" t="t" l="l"/>
            <a:pathLst>
              <a:path h="6356958" w="2932147">
                <a:moveTo>
                  <a:pt x="0" y="0"/>
                </a:moveTo>
                <a:lnTo>
                  <a:pt x="2932147" y="0"/>
                </a:lnTo>
                <a:lnTo>
                  <a:pt x="2932147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641239" y="971904"/>
            <a:ext cx="6291037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07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https://github.com/YeanJun-Lee/Gen-Z-Calendar.git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55723" y="971904"/>
            <a:ext cx="2943283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간신히 GEN-Z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390203" y="1585095"/>
            <a:ext cx="5602845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UI 및 기능 설명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085342" y="5336524"/>
            <a:ext cx="5376597" cy="5206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93"/>
              </a:lnSpc>
            </a:pPr>
            <a:r>
              <a:rPr lang="en-US" sz="2961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사용자의 일정을 캘린더에 추가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09825" y="9555016"/>
            <a:ext cx="16668349" cy="589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Jeju Hallasan"/>
                <a:ea typeface="Jeju Hallasan"/>
                <a:cs typeface="Jeju Hallasan"/>
                <a:sym typeface="Jeju Hallasan"/>
              </a:rPr>
              <a:t>일정 추가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EE6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9825" y="674834"/>
            <a:ext cx="16668349" cy="8937333"/>
            <a:chOff x="0" y="0"/>
            <a:chExt cx="4390018" cy="23538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90018" cy="2353865"/>
            </a:xfrm>
            <a:custGeom>
              <a:avLst/>
              <a:gdLst/>
              <a:ahLst/>
              <a:cxnLst/>
              <a:rect r="r" b="b" t="t" l="l"/>
              <a:pathLst>
                <a:path h="2353865" w="4390018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cap="flat" w="19050">
            <a:solidFill>
              <a:srgbClr val="3087BB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3412604" y="2756035"/>
            <a:ext cx="5152813" cy="6511790"/>
            <a:chOff x="0" y="0"/>
            <a:chExt cx="1357120" cy="171503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357120" cy="1715040"/>
            </a:xfrm>
            <a:custGeom>
              <a:avLst/>
              <a:gdLst/>
              <a:ahLst/>
              <a:cxnLst/>
              <a:rect r="r" b="b" t="t" l="l"/>
              <a:pathLst>
                <a:path h="1715040" w="1357120">
                  <a:moveTo>
                    <a:pt x="0" y="0"/>
                  </a:moveTo>
                  <a:lnTo>
                    <a:pt x="1357120" y="0"/>
                  </a:lnTo>
                  <a:lnTo>
                    <a:pt x="1357120" y="1715040"/>
                  </a:lnTo>
                  <a:lnTo>
                    <a:pt x="0" y="1715040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1357120" cy="17626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4522937" y="2833451"/>
            <a:ext cx="2932147" cy="6356958"/>
          </a:xfrm>
          <a:custGeom>
            <a:avLst/>
            <a:gdLst/>
            <a:ahLst/>
            <a:cxnLst/>
            <a:rect r="r" b="b" t="t" l="l"/>
            <a:pathLst>
              <a:path h="6356958" w="2932147">
                <a:moveTo>
                  <a:pt x="0" y="0"/>
                </a:moveTo>
                <a:lnTo>
                  <a:pt x="2932147" y="0"/>
                </a:lnTo>
                <a:lnTo>
                  <a:pt x="2932147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641239" y="971904"/>
            <a:ext cx="6291037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07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https://github.com/YeanJun-Lee/Gen-Z-Calendar.git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55723" y="971904"/>
            <a:ext cx="2943283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간신히 GEN-Z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390203" y="1585095"/>
            <a:ext cx="5602845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UI 및 기능 설명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085342" y="5336524"/>
            <a:ext cx="5376597" cy="5206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93"/>
              </a:lnSpc>
            </a:pPr>
            <a:r>
              <a:rPr lang="en-US" sz="2961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사용자의 일정을 캘린더에 추가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09825" y="9555016"/>
            <a:ext cx="16668349" cy="589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Jeju Hallasan"/>
                <a:ea typeface="Jeju Hallasan"/>
                <a:cs typeface="Jeju Hallasan"/>
                <a:sym typeface="Jeju Hallasan"/>
              </a:rPr>
              <a:t>일정 추가 확인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EE6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9825" y="674834"/>
            <a:ext cx="16668349" cy="8937333"/>
            <a:chOff x="0" y="0"/>
            <a:chExt cx="4390018" cy="23538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90018" cy="2353865"/>
            </a:xfrm>
            <a:custGeom>
              <a:avLst/>
              <a:gdLst/>
              <a:ahLst/>
              <a:cxnLst/>
              <a:rect r="r" b="b" t="t" l="l"/>
              <a:pathLst>
                <a:path h="2353865" w="4390018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cap="flat" w="19050">
            <a:solidFill>
              <a:srgbClr val="3087BB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3412604" y="2756035"/>
            <a:ext cx="5152813" cy="6511790"/>
            <a:chOff x="0" y="0"/>
            <a:chExt cx="1357120" cy="171503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357120" cy="1715040"/>
            </a:xfrm>
            <a:custGeom>
              <a:avLst/>
              <a:gdLst/>
              <a:ahLst/>
              <a:cxnLst/>
              <a:rect r="r" b="b" t="t" l="l"/>
              <a:pathLst>
                <a:path h="1715040" w="1357120">
                  <a:moveTo>
                    <a:pt x="0" y="0"/>
                  </a:moveTo>
                  <a:lnTo>
                    <a:pt x="1357120" y="0"/>
                  </a:lnTo>
                  <a:lnTo>
                    <a:pt x="1357120" y="1715040"/>
                  </a:lnTo>
                  <a:lnTo>
                    <a:pt x="0" y="1715040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1357120" cy="17626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4522937" y="2833451"/>
            <a:ext cx="2932147" cy="6356958"/>
          </a:xfrm>
          <a:custGeom>
            <a:avLst/>
            <a:gdLst/>
            <a:ahLst/>
            <a:cxnLst/>
            <a:rect r="r" b="b" t="t" l="l"/>
            <a:pathLst>
              <a:path h="6356958" w="2932147">
                <a:moveTo>
                  <a:pt x="0" y="0"/>
                </a:moveTo>
                <a:lnTo>
                  <a:pt x="2932147" y="0"/>
                </a:lnTo>
                <a:lnTo>
                  <a:pt x="2932147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641239" y="971904"/>
            <a:ext cx="6291037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07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https://github.com/YeanJun-Lee/Gen-Z-Calendar.git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55723" y="971904"/>
            <a:ext cx="2943283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간신히 GEN-Z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390203" y="1585095"/>
            <a:ext cx="5602845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UI 및 기능 설명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085342" y="5336524"/>
            <a:ext cx="6414737" cy="5206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93"/>
              </a:lnSpc>
            </a:pPr>
            <a:r>
              <a:rPr lang="en-US" sz="2961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공유 그룹을 생성하여 일정 화면에 추가 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09825" y="9555016"/>
            <a:ext cx="16668349" cy="589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Jeju Hallasan"/>
                <a:ea typeface="Jeju Hallasan"/>
                <a:cs typeface="Jeju Hallasan"/>
                <a:sym typeface="Jeju Hallasan"/>
              </a:rPr>
              <a:t>그룹 생성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EE6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9825" y="674834"/>
            <a:ext cx="16668349" cy="8937333"/>
            <a:chOff x="0" y="0"/>
            <a:chExt cx="4390018" cy="23538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90018" cy="2353865"/>
            </a:xfrm>
            <a:custGeom>
              <a:avLst/>
              <a:gdLst/>
              <a:ahLst/>
              <a:cxnLst/>
              <a:rect r="r" b="b" t="t" l="l"/>
              <a:pathLst>
                <a:path h="2353865" w="4390018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cap="flat" w="19050">
            <a:solidFill>
              <a:srgbClr val="3087BB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1537536" y="2756035"/>
            <a:ext cx="7027881" cy="6511790"/>
            <a:chOff x="0" y="0"/>
            <a:chExt cx="1850965" cy="171503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850965" cy="1715040"/>
            </a:xfrm>
            <a:custGeom>
              <a:avLst/>
              <a:gdLst/>
              <a:ahLst/>
              <a:cxnLst/>
              <a:rect r="r" b="b" t="t" l="l"/>
              <a:pathLst>
                <a:path h="1715040" w="1850965">
                  <a:moveTo>
                    <a:pt x="0" y="0"/>
                  </a:moveTo>
                  <a:lnTo>
                    <a:pt x="1850965" y="0"/>
                  </a:lnTo>
                  <a:lnTo>
                    <a:pt x="1850965" y="1715040"/>
                  </a:lnTo>
                  <a:lnTo>
                    <a:pt x="0" y="1715040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1850965" cy="17626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930965" y="2833451"/>
            <a:ext cx="2932147" cy="6356958"/>
          </a:xfrm>
          <a:custGeom>
            <a:avLst/>
            <a:gdLst/>
            <a:ahLst/>
            <a:cxnLst/>
            <a:rect r="r" b="b" t="t" l="l"/>
            <a:pathLst>
              <a:path h="6356958" w="2932147">
                <a:moveTo>
                  <a:pt x="0" y="0"/>
                </a:moveTo>
                <a:lnTo>
                  <a:pt x="2932147" y="0"/>
                </a:lnTo>
                <a:lnTo>
                  <a:pt x="2932147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5315828" y="2833451"/>
            <a:ext cx="2932147" cy="6356958"/>
          </a:xfrm>
          <a:custGeom>
            <a:avLst/>
            <a:gdLst/>
            <a:ahLst/>
            <a:cxnLst/>
            <a:rect r="r" b="b" t="t" l="l"/>
            <a:pathLst>
              <a:path h="6356958" w="2932147">
                <a:moveTo>
                  <a:pt x="0" y="0"/>
                </a:moveTo>
                <a:lnTo>
                  <a:pt x="2932147" y="0"/>
                </a:lnTo>
                <a:lnTo>
                  <a:pt x="2932147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0641239" y="971904"/>
            <a:ext cx="6291037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07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https://github.com/YeanJun-Lee/Gen-Z-Calendar.git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55723" y="971904"/>
            <a:ext cx="2943283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간신히 GEN-Z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390203" y="1585095"/>
            <a:ext cx="5602845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UI 및 기능 설명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085342" y="5067300"/>
            <a:ext cx="5376597" cy="10590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93"/>
              </a:lnSpc>
            </a:pPr>
            <a:r>
              <a:rPr lang="en-US" sz="2961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공유 그룹에 속한 멤버를 변경하거나 초대 혹은 삭제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09825" y="9555016"/>
            <a:ext cx="16668349" cy="589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Jeju Hallasan"/>
                <a:ea typeface="Jeju Hallasan"/>
                <a:cs typeface="Jeju Hallasan"/>
                <a:sym typeface="Jeju Hallasan"/>
              </a:rPr>
              <a:t>그룹 멤버 변경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EE6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9825" y="674834"/>
            <a:ext cx="16668349" cy="8937333"/>
            <a:chOff x="0" y="0"/>
            <a:chExt cx="4390018" cy="23538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90018" cy="2353865"/>
            </a:xfrm>
            <a:custGeom>
              <a:avLst/>
              <a:gdLst/>
              <a:ahLst/>
              <a:cxnLst/>
              <a:rect r="r" b="b" t="t" l="l"/>
              <a:pathLst>
                <a:path h="2353865" w="4390018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cap="flat" w="19050">
            <a:solidFill>
              <a:srgbClr val="3087BB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3412604" y="2756035"/>
            <a:ext cx="5152813" cy="6511790"/>
            <a:chOff x="0" y="0"/>
            <a:chExt cx="1357120" cy="171503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357120" cy="1715040"/>
            </a:xfrm>
            <a:custGeom>
              <a:avLst/>
              <a:gdLst/>
              <a:ahLst/>
              <a:cxnLst/>
              <a:rect r="r" b="b" t="t" l="l"/>
              <a:pathLst>
                <a:path h="1715040" w="1357120">
                  <a:moveTo>
                    <a:pt x="0" y="0"/>
                  </a:moveTo>
                  <a:lnTo>
                    <a:pt x="1357120" y="0"/>
                  </a:lnTo>
                  <a:lnTo>
                    <a:pt x="1357120" y="1715040"/>
                  </a:lnTo>
                  <a:lnTo>
                    <a:pt x="0" y="1715040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1357120" cy="17626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4522937" y="2833451"/>
            <a:ext cx="2932147" cy="6356958"/>
          </a:xfrm>
          <a:custGeom>
            <a:avLst/>
            <a:gdLst/>
            <a:ahLst/>
            <a:cxnLst/>
            <a:rect r="r" b="b" t="t" l="l"/>
            <a:pathLst>
              <a:path h="6356958" w="2932147">
                <a:moveTo>
                  <a:pt x="0" y="0"/>
                </a:moveTo>
                <a:lnTo>
                  <a:pt x="2932147" y="0"/>
                </a:lnTo>
                <a:lnTo>
                  <a:pt x="2932147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641239" y="971904"/>
            <a:ext cx="6291037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07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https://github.com/YeanJun-Lee/Gen-Z-Calendar.git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55723" y="971904"/>
            <a:ext cx="2943283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간신히 GEN-Z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390203" y="1585095"/>
            <a:ext cx="5602845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UI 및 기능 설명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085342" y="5336524"/>
            <a:ext cx="5376597" cy="5206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93"/>
              </a:lnSpc>
            </a:pPr>
            <a:r>
              <a:rPr lang="en-US" sz="2961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공유 그룹을 삭제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09825" y="9555016"/>
            <a:ext cx="16668349" cy="589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Jeju Hallasan"/>
                <a:ea typeface="Jeju Hallasan"/>
                <a:cs typeface="Jeju Hallasan"/>
                <a:sym typeface="Jeju Hallasan"/>
              </a:rPr>
              <a:t>그룹 삭제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bg>
      <p:bgPr>
        <a:solidFill>
          <a:srgbClr val="CEE6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9825" y="674834"/>
            <a:ext cx="16668349" cy="8937333"/>
            <a:chOff x="0" y="0"/>
            <a:chExt cx="4390018" cy="23538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90018" cy="2353865"/>
            </a:xfrm>
            <a:custGeom>
              <a:avLst/>
              <a:gdLst/>
              <a:ahLst/>
              <a:cxnLst/>
              <a:rect r="r" b="b" t="t" l="l"/>
              <a:pathLst>
                <a:path h="2353865" w="4390018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cap="flat" w="19050">
            <a:solidFill>
              <a:srgbClr val="3087B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" id="6"/>
          <p:cNvSpPr txBox="true"/>
          <p:nvPr/>
        </p:nvSpPr>
        <p:spPr>
          <a:xfrm rot="0">
            <a:off x="10626244" y="971904"/>
            <a:ext cx="6306033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07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https://github.com/YeanJun-Lee/Gen-Z-Calendar.git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355723" y="971904"/>
            <a:ext cx="2943283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간신히 GEN-Z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3563561" y="4187554"/>
            <a:ext cx="849143" cy="704277"/>
            <a:chOff x="0" y="0"/>
            <a:chExt cx="223643" cy="18548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23643" cy="185488"/>
            </a:xfrm>
            <a:custGeom>
              <a:avLst/>
              <a:gdLst/>
              <a:ahLst/>
              <a:cxnLst/>
              <a:rect r="r" b="b" t="t" l="l"/>
              <a:pathLst>
                <a:path h="185488" w="223643">
                  <a:moveTo>
                    <a:pt x="0" y="0"/>
                  </a:moveTo>
                  <a:lnTo>
                    <a:pt x="223643" y="0"/>
                  </a:lnTo>
                  <a:lnTo>
                    <a:pt x="223643" y="185488"/>
                  </a:lnTo>
                  <a:lnTo>
                    <a:pt x="0" y="185488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223643" cy="2331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496450" y="4187554"/>
            <a:ext cx="849143" cy="704277"/>
            <a:chOff x="0" y="0"/>
            <a:chExt cx="223643" cy="18548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23643" cy="185488"/>
            </a:xfrm>
            <a:custGeom>
              <a:avLst/>
              <a:gdLst/>
              <a:ahLst/>
              <a:cxnLst/>
              <a:rect r="r" b="b" t="t" l="l"/>
              <a:pathLst>
                <a:path h="185488" w="223643">
                  <a:moveTo>
                    <a:pt x="0" y="0"/>
                  </a:moveTo>
                  <a:lnTo>
                    <a:pt x="223643" y="0"/>
                  </a:lnTo>
                  <a:lnTo>
                    <a:pt x="223643" y="185488"/>
                  </a:lnTo>
                  <a:lnTo>
                    <a:pt x="0" y="185488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47625"/>
              <a:ext cx="223643" cy="2331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3563561" y="5207563"/>
            <a:ext cx="849143" cy="704277"/>
            <a:chOff x="0" y="0"/>
            <a:chExt cx="223643" cy="185488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23643" cy="185488"/>
            </a:xfrm>
            <a:custGeom>
              <a:avLst/>
              <a:gdLst/>
              <a:ahLst/>
              <a:cxnLst/>
              <a:rect r="r" b="b" t="t" l="l"/>
              <a:pathLst>
                <a:path h="185488" w="223643">
                  <a:moveTo>
                    <a:pt x="0" y="0"/>
                  </a:moveTo>
                  <a:lnTo>
                    <a:pt x="223643" y="0"/>
                  </a:lnTo>
                  <a:lnTo>
                    <a:pt x="223643" y="185488"/>
                  </a:lnTo>
                  <a:lnTo>
                    <a:pt x="0" y="185488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47625"/>
              <a:ext cx="223643" cy="2331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9496450" y="5207563"/>
            <a:ext cx="849143" cy="704277"/>
            <a:chOff x="0" y="0"/>
            <a:chExt cx="223643" cy="185488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223643" cy="185488"/>
            </a:xfrm>
            <a:custGeom>
              <a:avLst/>
              <a:gdLst/>
              <a:ahLst/>
              <a:cxnLst/>
              <a:rect r="r" b="b" t="t" l="l"/>
              <a:pathLst>
                <a:path h="185488" w="223643">
                  <a:moveTo>
                    <a:pt x="0" y="0"/>
                  </a:moveTo>
                  <a:lnTo>
                    <a:pt x="223643" y="0"/>
                  </a:lnTo>
                  <a:lnTo>
                    <a:pt x="223643" y="185488"/>
                  </a:lnTo>
                  <a:lnTo>
                    <a:pt x="0" y="185488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47625"/>
              <a:ext cx="223643" cy="2331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3563561" y="6196682"/>
            <a:ext cx="849143" cy="704277"/>
            <a:chOff x="0" y="0"/>
            <a:chExt cx="223643" cy="185488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223643" cy="185488"/>
            </a:xfrm>
            <a:custGeom>
              <a:avLst/>
              <a:gdLst/>
              <a:ahLst/>
              <a:cxnLst/>
              <a:rect r="r" b="b" t="t" l="l"/>
              <a:pathLst>
                <a:path h="185488" w="223643">
                  <a:moveTo>
                    <a:pt x="0" y="0"/>
                  </a:moveTo>
                  <a:lnTo>
                    <a:pt x="223643" y="0"/>
                  </a:lnTo>
                  <a:lnTo>
                    <a:pt x="223643" y="185488"/>
                  </a:lnTo>
                  <a:lnTo>
                    <a:pt x="0" y="185488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-47625"/>
              <a:ext cx="223643" cy="2331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9496450" y="6196682"/>
            <a:ext cx="849143" cy="704277"/>
            <a:chOff x="0" y="0"/>
            <a:chExt cx="223643" cy="185488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223643" cy="185488"/>
            </a:xfrm>
            <a:custGeom>
              <a:avLst/>
              <a:gdLst/>
              <a:ahLst/>
              <a:cxnLst/>
              <a:rect r="r" b="b" t="t" l="l"/>
              <a:pathLst>
                <a:path h="185488" w="223643">
                  <a:moveTo>
                    <a:pt x="0" y="0"/>
                  </a:moveTo>
                  <a:lnTo>
                    <a:pt x="223643" y="0"/>
                  </a:lnTo>
                  <a:lnTo>
                    <a:pt x="223643" y="185488"/>
                  </a:lnTo>
                  <a:lnTo>
                    <a:pt x="0" y="185488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0" y="-47625"/>
              <a:ext cx="223643" cy="2331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3579057" y="7207813"/>
            <a:ext cx="849143" cy="704277"/>
            <a:chOff x="0" y="0"/>
            <a:chExt cx="223643" cy="185488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223643" cy="185488"/>
            </a:xfrm>
            <a:custGeom>
              <a:avLst/>
              <a:gdLst/>
              <a:ahLst/>
              <a:cxnLst/>
              <a:rect r="r" b="b" t="t" l="l"/>
              <a:pathLst>
                <a:path h="185488" w="223643">
                  <a:moveTo>
                    <a:pt x="0" y="0"/>
                  </a:moveTo>
                  <a:lnTo>
                    <a:pt x="223643" y="0"/>
                  </a:lnTo>
                  <a:lnTo>
                    <a:pt x="223643" y="185488"/>
                  </a:lnTo>
                  <a:lnTo>
                    <a:pt x="0" y="185488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28" id="28"/>
            <p:cNvSpPr txBox="true"/>
            <p:nvPr/>
          </p:nvSpPr>
          <p:spPr>
            <a:xfrm>
              <a:off x="0" y="-47625"/>
              <a:ext cx="223643" cy="2331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9511946" y="7207813"/>
            <a:ext cx="849143" cy="704277"/>
            <a:chOff x="0" y="0"/>
            <a:chExt cx="223643" cy="185488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223643" cy="185488"/>
            </a:xfrm>
            <a:custGeom>
              <a:avLst/>
              <a:gdLst/>
              <a:ahLst/>
              <a:cxnLst/>
              <a:rect r="r" b="b" t="t" l="l"/>
              <a:pathLst>
                <a:path h="185488" w="223643">
                  <a:moveTo>
                    <a:pt x="0" y="0"/>
                  </a:moveTo>
                  <a:lnTo>
                    <a:pt x="223643" y="0"/>
                  </a:lnTo>
                  <a:lnTo>
                    <a:pt x="223643" y="185488"/>
                  </a:lnTo>
                  <a:lnTo>
                    <a:pt x="0" y="185488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31" id="31"/>
            <p:cNvSpPr txBox="true"/>
            <p:nvPr/>
          </p:nvSpPr>
          <p:spPr>
            <a:xfrm>
              <a:off x="0" y="-47625"/>
              <a:ext cx="223643" cy="2331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32" id="32"/>
          <p:cNvSpPr txBox="true"/>
          <p:nvPr/>
        </p:nvSpPr>
        <p:spPr>
          <a:xfrm rot="0">
            <a:off x="6342578" y="2298954"/>
            <a:ext cx="5602845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목 차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5062818" y="4320618"/>
            <a:ext cx="3886339" cy="428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3087BB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프로젝트 목표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3398211" y="4339668"/>
            <a:ext cx="1179843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01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3398215" y="5337665"/>
            <a:ext cx="1179843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02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5062822" y="5318615"/>
            <a:ext cx="3886334" cy="428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3087BB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요구사항 분석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3398215" y="6348796"/>
            <a:ext cx="1210827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03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5106537" y="6329746"/>
            <a:ext cx="3842620" cy="428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3087BB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구현 계획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3398215" y="7359927"/>
            <a:ext cx="1179843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04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5062822" y="7340877"/>
            <a:ext cx="3886334" cy="428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3087BB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어플리케이션 구조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9338853" y="4359552"/>
            <a:ext cx="1179843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05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9338848" y="5359677"/>
            <a:ext cx="1179843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06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9338853" y="6359802"/>
            <a:ext cx="1179843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07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9338848" y="7359927"/>
            <a:ext cx="1179843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08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11003460" y="4340502"/>
            <a:ext cx="3886330" cy="428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3087BB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데이터 흐름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11003455" y="5340627"/>
            <a:ext cx="3886334" cy="428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3087BB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UI 및 기능 설명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11003460" y="6340752"/>
            <a:ext cx="3886330" cy="428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3087BB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최종 시연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11003455" y="7340877"/>
            <a:ext cx="3886330" cy="428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3087BB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기대효과 및 팀 후기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EE6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9825" y="674834"/>
            <a:ext cx="16668349" cy="8937333"/>
            <a:chOff x="0" y="0"/>
            <a:chExt cx="4390018" cy="23538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90018" cy="2353865"/>
            </a:xfrm>
            <a:custGeom>
              <a:avLst/>
              <a:gdLst/>
              <a:ahLst/>
              <a:cxnLst/>
              <a:rect r="r" b="b" t="t" l="l"/>
              <a:pathLst>
                <a:path h="2353865" w="4390018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cap="flat" w="19050">
            <a:solidFill>
              <a:srgbClr val="3087BB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1878457" y="2756035"/>
            <a:ext cx="10656260" cy="6511790"/>
            <a:chOff x="0" y="0"/>
            <a:chExt cx="2806587" cy="171503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806587" cy="1715040"/>
            </a:xfrm>
            <a:custGeom>
              <a:avLst/>
              <a:gdLst/>
              <a:ahLst/>
              <a:cxnLst/>
              <a:rect r="r" b="b" t="t" l="l"/>
              <a:pathLst>
                <a:path h="1715040" w="2806587">
                  <a:moveTo>
                    <a:pt x="0" y="0"/>
                  </a:moveTo>
                  <a:lnTo>
                    <a:pt x="2806587" y="0"/>
                  </a:lnTo>
                  <a:lnTo>
                    <a:pt x="2806587" y="1715040"/>
                  </a:lnTo>
                  <a:lnTo>
                    <a:pt x="0" y="1715040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2806587" cy="17626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2289790" y="2833451"/>
            <a:ext cx="2932147" cy="6356958"/>
          </a:xfrm>
          <a:custGeom>
            <a:avLst/>
            <a:gdLst/>
            <a:ahLst/>
            <a:cxnLst/>
            <a:rect r="r" b="b" t="t" l="l"/>
            <a:pathLst>
              <a:path h="6356958" w="2932147">
                <a:moveTo>
                  <a:pt x="0" y="0"/>
                </a:moveTo>
                <a:lnTo>
                  <a:pt x="2932147" y="0"/>
                </a:lnTo>
                <a:lnTo>
                  <a:pt x="2932147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5633270" y="2833451"/>
            <a:ext cx="2932147" cy="6356958"/>
          </a:xfrm>
          <a:custGeom>
            <a:avLst/>
            <a:gdLst/>
            <a:ahLst/>
            <a:cxnLst/>
            <a:rect r="r" b="b" t="t" l="l"/>
            <a:pathLst>
              <a:path h="6356958" w="2932147">
                <a:moveTo>
                  <a:pt x="0" y="0"/>
                </a:moveTo>
                <a:lnTo>
                  <a:pt x="2932147" y="0"/>
                </a:lnTo>
                <a:lnTo>
                  <a:pt x="2932147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9144000" y="2833451"/>
            <a:ext cx="2932147" cy="6356958"/>
          </a:xfrm>
          <a:custGeom>
            <a:avLst/>
            <a:gdLst/>
            <a:ahLst/>
            <a:cxnLst/>
            <a:rect r="r" b="b" t="t" l="l"/>
            <a:pathLst>
              <a:path h="6356958" w="2932147">
                <a:moveTo>
                  <a:pt x="0" y="0"/>
                </a:moveTo>
                <a:lnTo>
                  <a:pt x="2932147" y="0"/>
                </a:lnTo>
                <a:lnTo>
                  <a:pt x="2932147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0641239" y="971904"/>
            <a:ext cx="6291037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07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https://github.com/YeanJun-Lee/Gen-Z-Calendar.git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55723" y="971904"/>
            <a:ext cx="2943283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간신히 GEN-Z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390203" y="1585095"/>
            <a:ext cx="5602845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UI 및 기능 설명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944292" y="5213409"/>
            <a:ext cx="3987985" cy="10590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93"/>
              </a:lnSpc>
            </a:pPr>
            <a:r>
              <a:rPr lang="en-US" sz="2961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친구 리스트를 확인하고 친구 추가 및 삭제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09825" y="9555016"/>
            <a:ext cx="16668349" cy="589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Jeju Hallasan"/>
                <a:ea typeface="Jeju Hallasan"/>
                <a:cs typeface="Jeju Hallasan"/>
                <a:sym typeface="Jeju Hallasan"/>
              </a:rPr>
              <a:t>친구 추가 및 삭제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EE6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9825" y="674834"/>
            <a:ext cx="16668349" cy="8937333"/>
            <a:chOff x="0" y="0"/>
            <a:chExt cx="4390018" cy="23538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90018" cy="2353865"/>
            </a:xfrm>
            <a:custGeom>
              <a:avLst/>
              <a:gdLst/>
              <a:ahLst/>
              <a:cxnLst/>
              <a:rect r="r" b="b" t="t" l="l"/>
              <a:pathLst>
                <a:path h="2353865" w="4390018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cap="flat" w="19050">
            <a:solidFill>
              <a:srgbClr val="3087BB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3412604" y="2756035"/>
            <a:ext cx="5152813" cy="6511790"/>
            <a:chOff x="0" y="0"/>
            <a:chExt cx="1357120" cy="171503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357120" cy="1715040"/>
            </a:xfrm>
            <a:custGeom>
              <a:avLst/>
              <a:gdLst/>
              <a:ahLst/>
              <a:cxnLst/>
              <a:rect r="r" b="b" t="t" l="l"/>
              <a:pathLst>
                <a:path h="1715040" w="1357120">
                  <a:moveTo>
                    <a:pt x="0" y="0"/>
                  </a:moveTo>
                  <a:lnTo>
                    <a:pt x="1357120" y="0"/>
                  </a:lnTo>
                  <a:lnTo>
                    <a:pt x="1357120" y="1715040"/>
                  </a:lnTo>
                  <a:lnTo>
                    <a:pt x="0" y="1715040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1357120" cy="17626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4522937" y="2833451"/>
            <a:ext cx="2932147" cy="6356958"/>
          </a:xfrm>
          <a:custGeom>
            <a:avLst/>
            <a:gdLst/>
            <a:ahLst/>
            <a:cxnLst/>
            <a:rect r="r" b="b" t="t" l="l"/>
            <a:pathLst>
              <a:path h="6356958" w="2932147">
                <a:moveTo>
                  <a:pt x="0" y="0"/>
                </a:moveTo>
                <a:lnTo>
                  <a:pt x="2932147" y="0"/>
                </a:lnTo>
                <a:lnTo>
                  <a:pt x="2932147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641239" y="971904"/>
            <a:ext cx="6291037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07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https://github.com/YeanJun-Lee/Gen-Z-Calendar.git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55723" y="971904"/>
            <a:ext cx="2943283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간신히 GEN-Z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390203" y="1585095"/>
            <a:ext cx="5602845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UI 및 기능 설명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085342" y="5067300"/>
            <a:ext cx="5376597" cy="10590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93"/>
              </a:lnSpc>
            </a:pPr>
            <a:r>
              <a:rPr lang="en-US" sz="2961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공유 그룹 내에 속한 사람들의 일정을 기반으로 공유 일정을 생성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09825" y="9555016"/>
            <a:ext cx="16668349" cy="589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Jeju Hallasan"/>
                <a:ea typeface="Jeju Hallasan"/>
                <a:cs typeface="Jeju Hallasan"/>
                <a:sym typeface="Jeju Hallasan"/>
              </a:rPr>
              <a:t>공유 일정 생성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>
  <p:cSld>
    <p:bg>
      <p:bgPr>
        <a:solidFill>
          <a:srgbClr val="CEE6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9825" y="674834"/>
            <a:ext cx="16668349" cy="8937333"/>
            <a:chOff x="0" y="0"/>
            <a:chExt cx="4390018" cy="23538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90018" cy="2353865"/>
            </a:xfrm>
            <a:custGeom>
              <a:avLst/>
              <a:gdLst/>
              <a:ahLst/>
              <a:cxnLst/>
              <a:rect r="r" b="b" t="t" l="l"/>
              <a:pathLst>
                <a:path h="2353865" w="4390018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cap="flat" w="19050">
            <a:solidFill>
              <a:srgbClr val="3087B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" id="6"/>
          <p:cNvSpPr txBox="true"/>
          <p:nvPr/>
        </p:nvSpPr>
        <p:spPr>
          <a:xfrm rot="0">
            <a:off x="10536270" y="971904"/>
            <a:ext cx="6396007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07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https://github.com/YeanJun-Lee/Gen-Z-Calendar.git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355723" y="971904"/>
            <a:ext cx="2943283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간신히 GEN-Z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342578" y="1667019"/>
            <a:ext cx="5602845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최종 시연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>
  <p:cSld>
    <p:bg>
      <p:bgPr>
        <a:solidFill>
          <a:srgbClr val="CEE6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9825" y="674834"/>
            <a:ext cx="16668349" cy="8937333"/>
            <a:chOff x="0" y="0"/>
            <a:chExt cx="4390018" cy="23538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90018" cy="2353865"/>
            </a:xfrm>
            <a:custGeom>
              <a:avLst/>
              <a:gdLst/>
              <a:ahLst/>
              <a:cxnLst/>
              <a:rect r="r" b="b" t="t" l="l"/>
              <a:pathLst>
                <a:path h="2353865" w="4390018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cap="flat" w="19050">
            <a:solidFill>
              <a:srgbClr val="3087B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" id="6"/>
          <p:cNvSpPr txBox="true"/>
          <p:nvPr/>
        </p:nvSpPr>
        <p:spPr>
          <a:xfrm rot="0">
            <a:off x="10415507" y="971904"/>
            <a:ext cx="6516769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07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https://github.com/YeanJun-Lee/Gen-Z-Calendar.git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355723" y="971904"/>
            <a:ext cx="2943283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간신히 GEN-Z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070882" y="1993769"/>
            <a:ext cx="8146235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기대 효과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2304081" y="3574284"/>
            <a:ext cx="13750141" cy="5221327"/>
            <a:chOff x="0" y="0"/>
            <a:chExt cx="3621436" cy="137516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621436" cy="1375164"/>
            </a:xfrm>
            <a:custGeom>
              <a:avLst/>
              <a:gdLst/>
              <a:ahLst/>
              <a:cxnLst/>
              <a:rect r="r" b="b" t="t" l="l"/>
              <a:pathLst>
                <a:path h="1375164" w="3621436">
                  <a:moveTo>
                    <a:pt x="0" y="0"/>
                  </a:moveTo>
                  <a:lnTo>
                    <a:pt x="3621436" y="0"/>
                  </a:lnTo>
                  <a:lnTo>
                    <a:pt x="3621436" y="1375164"/>
                  </a:lnTo>
                  <a:lnTo>
                    <a:pt x="0" y="1375164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3621436" cy="14227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2669307" y="3720829"/>
            <a:ext cx="12960454" cy="47827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728"/>
              </a:lnSpc>
            </a:pPr>
            <a:r>
              <a:rPr lang="en-US" sz="3261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바쁜 일정들을 일괄적으로 추가하고 공유함으로써 일정을 놓치지 않고 효율적으로 관리할 수 있으며, 팀 프로젝트, 약속, 소모임 활동 등 서로의 시간을 조율하여 만남을 가져야 함에 있어서 보다 더 쉽게 일정 및 약속을 잡을 수 있음. 간단한 기능들로 약속을 잡는 시간을 줄여주고 이에 따라서 캘린더를 활용해 하루, 한 주, 한 달의 시간을 알차게 분배하여 사용할 수 있음. 그룹을 공유하는 사람들끼리의 커뮤니티 형성에도 간접적으로 도움을 줄 수 있고, 기존의 사용자들이 자주 사용했던 캘린더와의 연동을 통해 편의성도 증대해볼 수 있음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>
  <p:cSld>
    <p:bg>
      <p:bgPr>
        <a:solidFill>
          <a:srgbClr val="CEE6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9825" y="674834"/>
            <a:ext cx="16668349" cy="8937333"/>
            <a:chOff x="0" y="0"/>
            <a:chExt cx="4390018" cy="23538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90018" cy="2353865"/>
            </a:xfrm>
            <a:custGeom>
              <a:avLst/>
              <a:gdLst/>
              <a:ahLst/>
              <a:cxnLst/>
              <a:rect r="r" b="b" t="t" l="l"/>
              <a:pathLst>
                <a:path h="2353865" w="4390018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cap="flat" w="19050">
            <a:solidFill>
              <a:srgbClr val="3087B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" id="6"/>
          <p:cNvSpPr txBox="true"/>
          <p:nvPr/>
        </p:nvSpPr>
        <p:spPr>
          <a:xfrm rot="0">
            <a:off x="10415507" y="971904"/>
            <a:ext cx="6516769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07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https://github.com/YeanJun-Lee/Gen-Z-Calendar.git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355723" y="971904"/>
            <a:ext cx="2943283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간신히 GEN-Z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070882" y="1743219"/>
            <a:ext cx="8146235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팀 후기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2067144" y="3199910"/>
            <a:ext cx="13927844" cy="5477233"/>
            <a:chOff x="0" y="0"/>
            <a:chExt cx="3668239" cy="144256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668239" cy="1442563"/>
            </a:xfrm>
            <a:custGeom>
              <a:avLst/>
              <a:gdLst/>
              <a:ahLst/>
              <a:cxnLst/>
              <a:rect r="r" b="b" t="t" l="l"/>
              <a:pathLst>
                <a:path h="1442563" w="3668239">
                  <a:moveTo>
                    <a:pt x="0" y="0"/>
                  </a:moveTo>
                  <a:lnTo>
                    <a:pt x="3668239" y="0"/>
                  </a:lnTo>
                  <a:lnTo>
                    <a:pt x="3668239" y="1442563"/>
                  </a:lnTo>
                  <a:lnTo>
                    <a:pt x="0" y="1442563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3668239" cy="14901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2550839" y="3804308"/>
            <a:ext cx="12960454" cy="41827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728"/>
              </a:lnSpc>
            </a:pPr>
            <a:r>
              <a:rPr lang="en-US" sz="3261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이번 Gen-Z 공유 캘린더 프로젝트를 통해 다양한 기술을 배우고 팀원들과의 협업을 경험할 수 있었습니다. 특히 Flutter와 Firebase를 활용해 멀티플랫폼 개발을 경험한 것은 큰 자산이 되었습니다. 코드를 병합할 때 어려움이 많았지만 팀원들과의 긴밀한 협업과 원활한 의사소통 덕분에 계획된 일정 내에 프로젝트를 완료할 수 있었고, 사용자 편의성을 고려한 UI/UX를 구현하는 데 집중할 수 있었습니다. 이 프로젝트에서 배운 점들을 바탕으로 향후 더 큰 도전에도 자신감을 가질 수 있을 것 같습니다.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>
  <p:cSld>
    <p:bg>
      <p:bgPr>
        <a:solidFill>
          <a:srgbClr val="CEE6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9825" y="674834"/>
            <a:ext cx="16668349" cy="8937333"/>
            <a:chOff x="0" y="0"/>
            <a:chExt cx="4390018" cy="23538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90018" cy="2353865"/>
            </a:xfrm>
            <a:custGeom>
              <a:avLst/>
              <a:gdLst/>
              <a:ahLst/>
              <a:cxnLst/>
              <a:rect r="r" b="b" t="t" l="l"/>
              <a:pathLst>
                <a:path h="2353865" w="4390018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3530919" y="4015724"/>
            <a:ext cx="11226161" cy="17920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623"/>
              </a:lnSpc>
            </a:pPr>
            <a:r>
              <a:rPr lang="en-US" sz="10445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감사합니다</a:t>
            </a:r>
          </a:p>
        </p:txBody>
      </p:sp>
      <p:sp>
        <p:nvSpPr>
          <p:cNvPr name="AutoShape 6" id="6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cap="flat" w="19050">
            <a:solidFill>
              <a:srgbClr val="3087B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7" id="7"/>
          <p:cNvSpPr txBox="true"/>
          <p:nvPr/>
        </p:nvSpPr>
        <p:spPr>
          <a:xfrm rot="0">
            <a:off x="10116392" y="971904"/>
            <a:ext cx="6815885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07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https://github.com/YeanJun-Lee/Gen-Z-Calendar.git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355723" y="971904"/>
            <a:ext cx="2943283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간신히 GEN-Z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3409566" y="8678910"/>
            <a:ext cx="11468868" cy="334645"/>
            <a:chOff x="0" y="0"/>
            <a:chExt cx="15291825" cy="446193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11125670" y="-47625"/>
              <a:ext cx="4166154" cy="4938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079"/>
                </a:lnSpc>
              </a:pPr>
              <a:r>
                <a:rPr lang="en-US" sz="2199">
                  <a:solidFill>
                    <a:srgbClr val="3087BB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snake0412@naver.com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4425188" y="-47625"/>
              <a:ext cx="2586568" cy="4938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079"/>
                </a:lnSpc>
              </a:pPr>
              <a:r>
                <a:rPr lang="en-US" sz="2199">
                  <a:solidFill>
                    <a:srgbClr val="3087BB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2091019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7824556" y="-47625"/>
              <a:ext cx="2701555" cy="4938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079"/>
                </a:lnSpc>
              </a:pPr>
              <a:r>
                <a:rPr lang="en-US" sz="2199">
                  <a:solidFill>
                    <a:srgbClr val="3087BB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010-7739-5870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-47625"/>
              <a:ext cx="3924378" cy="4938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07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3087BB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채희석</a:t>
              </a:r>
            </a:p>
          </p:txBody>
        </p:sp>
        <p:sp>
          <p:nvSpPr>
            <p:cNvPr name="AutoShape 14" id="14"/>
            <p:cNvSpPr/>
            <p:nvPr/>
          </p:nvSpPr>
          <p:spPr>
            <a:xfrm>
              <a:off x="4045134" y="51427"/>
              <a:ext cx="0" cy="332499"/>
            </a:xfrm>
            <a:prstGeom prst="line">
              <a:avLst/>
            </a:prstGeom>
            <a:ln cap="flat" w="25400">
              <a:solidFill>
                <a:srgbClr val="3087BB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5" id="15"/>
            <p:cNvSpPr/>
            <p:nvPr/>
          </p:nvSpPr>
          <p:spPr>
            <a:xfrm>
              <a:off x="7405456" y="51427"/>
              <a:ext cx="0" cy="332499"/>
            </a:xfrm>
            <a:prstGeom prst="line">
              <a:avLst/>
            </a:prstGeom>
            <a:ln cap="flat" w="25400">
              <a:solidFill>
                <a:srgbClr val="3087BB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6" id="16"/>
            <p:cNvSpPr/>
            <p:nvPr/>
          </p:nvSpPr>
          <p:spPr>
            <a:xfrm>
              <a:off x="10731970" y="51427"/>
              <a:ext cx="0" cy="332499"/>
            </a:xfrm>
            <a:prstGeom prst="line">
              <a:avLst/>
            </a:prstGeom>
            <a:ln cap="flat" w="25400">
              <a:solidFill>
                <a:srgbClr val="3087BB"/>
              </a:solidFill>
              <a:prstDash val="solid"/>
              <a:headEnd type="none" len="sm" w="sm"/>
              <a:tailEnd type="none" len="sm" w="sm"/>
            </a:ln>
          </p:spPr>
        </p:sp>
      </p:grpSp>
      <p:grpSp>
        <p:nvGrpSpPr>
          <p:cNvPr name="Group 17" id="17"/>
          <p:cNvGrpSpPr/>
          <p:nvPr/>
        </p:nvGrpSpPr>
        <p:grpSpPr>
          <a:xfrm rot="0">
            <a:off x="3409566" y="8246480"/>
            <a:ext cx="11468868" cy="334645"/>
            <a:chOff x="0" y="0"/>
            <a:chExt cx="15291825" cy="446193"/>
          </a:xfrm>
        </p:grpSpPr>
        <p:sp>
          <p:nvSpPr>
            <p:cNvPr name="TextBox 18" id="18"/>
            <p:cNvSpPr txBox="true"/>
            <p:nvPr/>
          </p:nvSpPr>
          <p:spPr>
            <a:xfrm rot="0">
              <a:off x="11125670" y="-47625"/>
              <a:ext cx="4166154" cy="4938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079"/>
                </a:lnSpc>
              </a:pPr>
              <a:r>
                <a:rPr lang="en-US" sz="2199">
                  <a:solidFill>
                    <a:srgbClr val="3087BB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lij7421@naver.com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4425188" y="-47625"/>
              <a:ext cx="2586568" cy="4938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079"/>
                </a:lnSpc>
              </a:pPr>
              <a:r>
                <a:rPr lang="en-US" sz="2199">
                  <a:solidFill>
                    <a:srgbClr val="3087BB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2071111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7824556" y="-47625"/>
              <a:ext cx="2701555" cy="4938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079"/>
                </a:lnSpc>
              </a:pPr>
              <a:r>
                <a:rPr lang="en-US" sz="2199">
                  <a:solidFill>
                    <a:srgbClr val="3087BB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010-2815-4686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0" y="-47625"/>
              <a:ext cx="3924378" cy="4938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07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3087BB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이준용</a:t>
              </a:r>
            </a:p>
          </p:txBody>
        </p:sp>
        <p:sp>
          <p:nvSpPr>
            <p:cNvPr name="AutoShape 22" id="22"/>
            <p:cNvSpPr/>
            <p:nvPr/>
          </p:nvSpPr>
          <p:spPr>
            <a:xfrm>
              <a:off x="4045134" y="51427"/>
              <a:ext cx="0" cy="332499"/>
            </a:xfrm>
            <a:prstGeom prst="line">
              <a:avLst/>
            </a:prstGeom>
            <a:ln cap="flat" w="25400">
              <a:solidFill>
                <a:srgbClr val="3087BB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23" id="23"/>
            <p:cNvSpPr/>
            <p:nvPr/>
          </p:nvSpPr>
          <p:spPr>
            <a:xfrm>
              <a:off x="7405456" y="51427"/>
              <a:ext cx="0" cy="332499"/>
            </a:xfrm>
            <a:prstGeom prst="line">
              <a:avLst/>
            </a:prstGeom>
            <a:ln cap="flat" w="25400">
              <a:solidFill>
                <a:srgbClr val="3087BB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24" id="24"/>
            <p:cNvSpPr/>
            <p:nvPr/>
          </p:nvSpPr>
          <p:spPr>
            <a:xfrm>
              <a:off x="10731970" y="51427"/>
              <a:ext cx="0" cy="332499"/>
            </a:xfrm>
            <a:prstGeom prst="line">
              <a:avLst/>
            </a:prstGeom>
            <a:ln cap="flat" w="25400">
              <a:solidFill>
                <a:srgbClr val="3087BB"/>
              </a:solidFill>
              <a:prstDash val="solid"/>
              <a:headEnd type="none" len="sm" w="sm"/>
              <a:tailEnd type="none" len="sm" w="sm"/>
            </a:ln>
          </p:spPr>
        </p:sp>
      </p:grpSp>
      <p:grpSp>
        <p:nvGrpSpPr>
          <p:cNvPr name="Group 25" id="25"/>
          <p:cNvGrpSpPr/>
          <p:nvPr/>
        </p:nvGrpSpPr>
        <p:grpSpPr>
          <a:xfrm rot="0">
            <a:off x="3409566" y="7816585"/>
            <a:ext cx="11468868" cy="334645"/>
            <a:chOff x="0" y="0"/>
            <a:chExt cx="15291825" cy="446193"/>
          </a:xfrm>
        </p:grpSpPr>
        <p:sp>
          <p:nvSpPr>
            <p:cNvPr name="TextBox 26" id="26"/>
            <p:cNvSpPr txBox="true"/>
            <p:nvPr/>
          </p:nvSpPr>
          <p:spPr>
            <a:xfrm rot="0">
              <a:off x="11125670" y="-47625"/>
              <a:ext cx="4166154" cy="4938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079"/>
                </a:lnSpc>
              </a:pPr>
              <a:r>
                <a:rPr lang="en-US" sz="2199">
                  <a:solidFill>
                    <a:srgbClr val="3087BB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ksj3551613@naver.com</a:t>
              </a:r>
            </a:p>
          </p:txBody>
        </p:sp>
        <p:sp>
          <p:nvSpPr>
            <p:cNvPr name="TextBox 27" id="27"/>
            <p:cNvSpPr txBox="true"/>
            <p:nvPr/>
          </p:nvSpPr>
          <p:spPr>
            <a:xfrm rot="0">
              <a:off x="4425188" y="-47625"/>
              <a:ext cx="2586568" cy="4938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079"/>
                </a:lnSpc>
              </a:pPr>
              <a:r>
                <a:rPr lang="en-US" sz="2199">
                  <a:solidFill>
                    <a:srgbClr val="3087BB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2271246</a:t>
              </a:r>
            </a:p>
          </p:txBody>
        </p:sp>
        <p:sp>
          <p:nvSpPr>
            <p:cNvPr name="TextBox 28" id="28"/>
            <p:cNvSpPr txBox="true"/>
            <p:nvPr/>
          </p:nvSpPr>
          <p:spPr>
            <a:xfrm rot="0">
              <a:off x="7824556" y="-47625"/>
              <a:ext cx="2701555" cy="4938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079"/>
                </a:lnSpc>
              </a:pPr>
              <a:r>
                <a:rPr lang="en-US" sz="2199">
                  <a:solidFill>
                    <a:srgbClr val="3087BB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010-2551-1613</a:t>
              </a:r>
            </a:p>
          </p:txBody>
        </p:sp>
        <p:sp>
          <p:nvSpPr>
            <p:cNvPr name="TextBox 29" id="29"/>
            <p:cNvSpPr txBox="true"/>
            <p:nvPr/>
          </p:nvSpPr>
          <p:spPr>
            <a:xfrm rot="0">
              <a:off x="0" y="-47625"/>
              <a:ext cx="3924378" cy="4938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07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3087BB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김소진</a:t>
              </a:r>
            </a:p>
          </p:txBody>
        </p:sp>
        <p:sp>
          <p:nvSpPr>
            <p:cNvPr name="AutoShape 30" id="30"/>
            <p:cNvSpPr/>
            <p:nvPr/>
          </p:nvSpPr>
          <p:spPr>
            <a:xfrm>
              <a:off x="4045134" y="51427"/>
              <a:ext cx="0" cy="332499"/>
            </a:xfrm>
            <a:prstGeom prst="line">
              <a:avLst/>
            </a:prstGeom>
            <a:ln cap="flat" w="25400">
              <a:solidFill>
                <a:srgbClr val="3087BB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31" id="31"/>
            <p:cNvSpPr/>
            <p:nvPr/>
          </p:nvSpPr>
          <p:spPr>
            <a:xfrm>
              <a:off x="7405456" y="51427"/>
              <a:ext cx="0" cy="332499"/>
            </a:xfrm>
            <a:prstGeom prst="line">
              <a:avLst/>
            </a:prstGeom>
            <a:ln cap="flat" w="25400">
              <a:solidFill>
                <a:srgbClr val="3087BB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32" id="32"/>
            <p:cNvSpPr/>
            <p:nvPr/>
          </p:nvSpPr>
          <p:spPr>
            <a:xfrm>
              <a:off x="10731970" y="51427"/>
              <a:ext cx="0" cy="332499"/>
            </a:xfrm>
            <a:prstGeom prst="line">
              <a:avLst/>
            </a:prstGeom>
            <a:ln cap="flat" w="25400">
              <a:solidFill>
                <a:srgbClr val="3087BB"/>
              </a:solidFill>
              <a:prstDash val="solid"/>
              <a:headEnd type="none" len="sm" w="sm"/>
              <a:tailEnd type="none" len="sm" w="sm"/>
            </a:ln>
          </p:spPr>
        </p:sp>
      </p:grpSp>
      <p:grpSp>
        <p:nvGrpSpPr>
          <p:cNvPr name="Group 33" id="33"/>
          <p:cNvGrpSpPr/>
          <p:nvPr/>
        </p:nvGrpSpPr>
        <p:grpSpPr>
          <a:xfrm rot="0">
            <a:off x="3409566" y="7386690"/>
            <a:ext cx="11468868" cy="334645"/>
            <a:chOff x="0" y="0"/>
            <a:chExt cx="15291825" cy="446193"/>
          </a:xfrm>
        </p:grpSpPr>
        <p:sp>
          <p:nvSpPr>
            <p:cNvPr name="TextBox 34" id="34"/>
            <p:cNvSpPr txBox="true"/>
            <p:nvPr/>
          </p:nvSpPr>
          <p:spPr>
            <a:xfrm rot="0">
              <a:off x="11125670" y="-47625"/>
              <a:ext cx="4166154" cy="4938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079"/>
                </a:lnSpc>
              </a:pPr>
              <a:r>
                <a:rPr lang="en-US" sz="2199">
                  <a:solidFill>
                    <a:srgbClr val="3087BB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nhlee0918@naver.com</a:t>
              </a:r>
            </a:p>
          </p:txBody>
        </p:sp>
        <p:sp>
          <p:nvSpPr>
            <p:cNvPr name="TextBox 35" id="35"/>
            <p:cNvSpPr txBox="true"/>
            <p:nvPr/>
          </p:nvSpPr>
          <p:spPr>
            <a:xfrm rot="0">
              <a:off x="4425188" y="-47625"/>
              <a:ext cx="2586568" cy="4938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079"/>
                </a:lnSpc>
              </a:pPr>
              <a:r>
                <a:rPr lang="en-US" sz="2199">
                  <a:solidFill>
                    <a:srgbClr val="3087BB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2071012</a:t>
              </a:r>
            </a:p>
          </p:txBody>
        </p:sp>
        <p:sp>
          <p:nvSpPr>
            <p:cNvPr name="TextBox 36" id="36"/>
            <p:cNvSpPr txBox="true"/>
            <p:nvPr/>
          </p:nvSpPr>
          <p:spPr>
            <a:xfrm rot="0">
              <a:off x="7824556" y="-47625"/>
              <a:ext cx="2701555" cy="4938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079"/>
                </a:lnSpc>
              </a:pPr>
              <a:r>
                <a:rPr lang="en-US" sz="2199">
                  <a:solidFill>
                    <a:srgbClr val="3087BB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010-3107-8786</a:t>
              </a:r>
            </a:p>
          </p:txBody>
        </p:sp>
        <p:sp>
          <p:nvSpPr>
            <p:cNvPr name="TextBox 37" id="37"/>
            <p:cNvSpPr txBox="true"/>
            <p:nvPr/>
          </p:nvSpPr>
          <p:spPr>
            <a:xfrm rot="0">
              <a:off x="0" y="-47625"/>
              <a:ext cx="3924378" cy="4938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07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3087BB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팀장 이연준</a:t>
              </a:r>
            </a:p>
          </p:txBody>
        </p:sp>
        <p:sp>
          <p:nvSpPr>
            <p:cNvPr name="AutoShape 38" id="38"/>
            <p:cNvSpPr/>
            <p:nvPr/>
          </p:nvSpPr>
          <p:spPr>
            <a:xfrm>
              <a:off x="4045134" y="51427"/>
              <a:ext cx="0" cy="332499"/>
            </a:xfrm>
            <a:prstGeom prst="line">
              <a:avLst/>
            </a:prstGeom>
            <a:ln cap="flat" w="25400">
              <a:solidFill>
                <a:srgbClr val="3087BB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39" id="39"/>
            <p:cNvSpPr/>
            <p:nvPr/>
          </p:nvSpPr>
          <p:spPr>
            <a:xfrm>
              <a:off x="7405456" y="51427"/>
              <a:ext cx="0" cy="332499"/>
            </a:xfrm>
            <a:prstGeom prst="line">
              <a:avLst/>
            </a:prstGeom>
            <a:ln cap="flat" w="25400">
              <a:solidFill>
                <a:srgbClr val="3087BB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0" id="40"/>
            <p:cNvSpPr/>
            <p:nvPr/>
          </p:nvSpPr>
          <p:spPr>
            <a:xfrm>
              <a:off x="10731970" y="51427"/>
              <a:ext cx="0" cy="332499"/>
            </a:xfrm>
            <a:prstGeom prst="line">
              <a:avLst/>
            </a:prstGeom>
            <a:ln cap="flat" w="25400">
              <a:solidFill>
                <a:srgbClr val="3087BB"/>
              </a:solidFill>
              <a:prstDash val="solid"/>
              <a:headEnd type="none" len="sm" w="sm"/>
              <a:tailEnd type="none" len="sm" w="sm"/>
            </a:ln>
          </p:spPr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bg>
      <p:bgPr>
        <a:solidFill>
          <a:srgbClr val="CEE6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9825" y="674834"/>
            <a:ext cx="16668349" cy="8937333"/>
            <a:chOff x="0" y="0"/>
            <a:chExt cx="4390018" cy="23538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90018" cy="2353865"/>
            </a:xfrm>
            <a:custGeom>
              <a:avLst/>
              <a:gdLst/>
              <a:ahLst/>
              <a:cxnLst/>
              <a:rect r="r" b="b" t="t" l="l"/>
              <a:pathLst>
                <a:path h="2353865" w="4390018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cap="flat" w="19050">
            <a:solidFill>
              <a:srgbClr val="3087BB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1355723" y="3314210"/>
            <a:ext cx="15576554" cy="5199186"/>
            <a:chOff x="0" y="0"/>
            <a:chExt cx="4102467" cy="136933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102467" cy="1369333"/>
            </a:xfrm>
            <a:custGeom>
              <a:avLst/>
              <a:gdLst/>
              <a:ahLst/>
              <a:cxnLst/>
              <a:rect r="r" b="b" t="t" l="l"/>
              <a:pathLst>
                <a:path h="1369333" w="4102467">
                  <a:moveTo>
                    <a:pt x="0" y="0"/>
                  </a:moveTo>
                  <a:lnTo>
                    <a:pt x="4102467" y="0"/>
                  </a:lnTo>
                  <a:lnTo>
                    <a:pt x="4102467" y="1369333"/>
                  </a:lnTo>
                  <a:lnTo>
                    <a:pt x="0" y="1369333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4102467" cy="141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0161379" y="971904"/>
            <a:ext cx="6770898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07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https://github.com/YeanJun-Lee/Gen-Z-Calendar.git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55723" y="971904"/>
            <a:ext cx="2943283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간신히 GEN-Z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342578" y="1733694"/>
            <a:ext cx="5602845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프로젝트 목표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020399" y="4772389"/>
            <a:ext cx="14247202" cy="21780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799"/>
              </a:lnSpc>
            </a:pPr>
            <a:r>
              <a:rPr lang="en-US" sz="39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사용자들로 하여금 캘린더 즉 달력을 활용하여 일정관리를 한눈에 할 수 있도록 하고, 그룹을 형성하여 이 그룹 내에 서로 일정을 공유하는 공유 캘린더의 역할을 하는 어플리케이션을 개발하는 것.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bg>
      <p:bgPr>
        <a:solidFill>
          <a:srgbClr val="CEE6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9825" y="674834"/>
            <a:ext cx="16668349" cy="8937333"/>
            <a:chOff x="0" y="0"/>
            <a:chExt cx="4390018" cy="23538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90018" cy="2353865"/>
            </a:xfrm>
            <a:custGeom>
              <a:avLst/>
              <a:gdLst/>
              <a:ahLst/>
              <a:cxnLst/>
              <a:rect r="r" b="b" t="t" l="l"/>
              <a:pathLst>
                <a:path h="2353865" w="4390018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cap="flat" w="19050">
            <a:solidFill>
              <a:srgbClr val="3087BB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1028700" y="2950863"/>
            <a:ext cx="6923254" cy="6461899"/>
            <a:chOff x="0" y="0"/>
            <a:chExt cx="1823408" cy="170189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823408" cy="1701899"/>
            </a:xfrm>
            <a:custGeom>
              <a:avLst/>
              <a:gdLst/>
              <a:ahLst/>
              <a:cxnLst/>
              <a:rect r="r" b="b" t="t" l="l"/>
              <a:pathLst>
                <a:path h="1701899" w="1823408">
                  <a:moveTo>
                    <a:pt x="0" y="0"/>
                  </a:moveTo>
                  <a:lnTo>
                    <a:pt x="1823408" y="0"/>
                  </a:lnTo>
                  <a:lnTo>
                    <a:pt x="1823408" y="1701899"/>
                  </a:lnTo>
                  <a:lnTo>
                    <a:pt x="0" y="1701899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1823408" cy="17495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5363741" y="2950863"/>
            <a:ext cx="10575383" cy="6461899"/>
            <a:chOff x="0" y="0"/>
            <a:chExt cx="2785286" cy="170189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785286" cy="1701899"/>
            </a:xfrm>
            <a:custGeom>
              <a:avLst/>
              <a:gdLst/>
              <a:ahLst/>
              <a:cxnLst/>
              <a:rect r="r" b="b" t="t" l="l"/>
              <a:pathLst>
                <a:path h="1701899" w="2785286">
                  <a:moveTo>
                    <a:pt x="0" y="0"/>
                  </a:moveTo>
                  <a:lnTo>
                    <a:pt x="2785286" y="0"/>
                  </a:lnTo>
                  <a:lnTo>
                    <a:pt x="2785286" y="1701899"/>
                  </a:lnTo>
                  <a:lnTo>
                    <a:pt x="0" y="1701899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2785286" cy="17495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0443584" y="971904"/>
            <a:ext cx="6488693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07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https://github.com/YeanJun-Lee/Gen-Z-Calendar.git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55723" y="971904"/>
            <a:ext cx="2943283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간신히 GEN-Z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203927" y="1733694"/>
            <a:ext cx="5602845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요구사항 분석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680901" y="4253637"/>
            <a:ext cx="9941063" cy="37896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63"/>
              </a:lnSpc>
            </a:pPr>
            <a:r>
              <a:rPr lang="en-US" sz="231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-- 할 일, 루틴, 약속 분류: 일정 등록 시 할 일, 약속으로 분류할 수 있다.</a:t>
            </a:r>
          </a:p>
          <a:p>
            <a:pPr algn="just">
              <a:lnSpc>
                <a:spcPts val="3363"/>
              </a:lnSpc>
            </a:pPr>
            <a:r>
              <a:rPr lang="en-US" sz="231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-- 일정 추가: 터치 앤 드래그로 쉽게 일정을 추가할 수 있다.</a:t>
            </a:r>
          </a:p>
          <a:p>
            <a:pPr algn="just">
              <a:lnSpc>
                <a:spcPts val="3363"/>
              </a:lnSpc>
            </a:pPr>
            <a:r>
              <a:rPr lang="en-US" sz="231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-- 일정 자동 조율: 그룹 내 사용자의 일정을 자동으로 조율하고, 충돌 발생 시 </a:t>
            </a:r>
          </a:p>
          <a:p>
            <a:pPr algn="just">
              <a:lnSpc>
                <a:spcPts val="3363"/>
              </a:lnSpc>
            </a:pPr>
            <a:r>
              <a:rPr lang="en-US" sz="231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   </a:t>
            </a:r>
            <a:r>
              <a:rPr lang="en-US" sz="231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다른 일정 후보를 제시하며 자동으로 일정을 재조정한다.</a:t>
            </a:r>
          </a:p>
          <a:p>
            <a:pPr algn="just">
              <a:lnSpc>
                <a:spcPts val="3363"/>
              </a:lnSpc>
            </a:pPr>
            <a:r>
              <a:rPr lang="en-US" sz="231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-- 알림: 사용자는 중요한 일정, 약속 변경 사항 등을 적시에 알림을 통해 받을 </a:t>
            </a:r>
          </a:p>
          <a:p>
            <a:pPr algn="just">
              <a:lnSpc>
                <a:spcPts val="3363"/>
              </a:lnSpc>
            </a:pPr>
            <a:r>
              <a:rPr lang="en-US" sz="231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  </a:t>
            </a:r>
            <a:r>
              <a:rPr lang="en-US" sz="231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수 있으며, 알림 방식(이메일, 푸시 알림 등)을 선택할 수 있다.</a:t>
            </a:r>
          </a:p>
          <a:p>
            <a:pPr algn="just">
              <a:lnSpc>
                <a:spcPts val="3363"/>
              </a:lnSpc>
            </a:pPr>
            <a:r>
              <a:rPr lang="en-US" sz="231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-- 회원가입 및 로그인: 사용자 계정 관리 기능이 필요하다.</a:t>
            </a:r>
          </a:p>
          <a:p>
            <a:pPr algn="just">
              <a:lnSpc>
                <a:spcPts val="3363"/>
              </a:lnSpc>
            </a:pPr>
            <a:r>
              <a:rPr lang="en-US" sz="231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-- 공유 그룹 기능: 그룹을 생성하고, 그룹 내 일정 공유 및 초대/삭제 기능이 </a:t>
            </a:r>
          </a:p>
          <a:p>
            <a:pPr algn="just">
              <a:lnSpc>
                <a:spcPts val="3363"/>
              </a:lnSpc>
            </a:pPr>
            <a:r>
              <a:rPr lang="en-US" sz="231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   </a:t>
            </a:r>
            <a:r>
              <a:rPr lang="en-US" sz="231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필요하다.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87302" y="5907871"/>
            <a:ext cx="6177985" cy="762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299"/>
              </a:lnSpc>
              <a:spcBef>
                <a:spcPct val="0"/>
              </a:spcBef>
            </a:pPr>
            <a:r>
              <a:rPr lang="en-US" sz="4500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기능적 요구사항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bg>
      <p:bgPr>
        <a:solidFill>
          <a:srgbClr val="CEE6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9825" y="674834"/>
            <a:ext cx="16668349" cy="8937333"/>
            <a:chOff x="0" y="0"/>
            <a:chExt cx="4390018" cy="23538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90018" cy="2353865"/>
            </a:xfrm>
            <a:custGeom>
              <a:avLst/>
              <a:gdLst/>
              <a:ahLst/>
              <a:cxnLst/>
              <a:rect r="r" b="b" t="t" l="l"/>
              <a:pathLst>
                <a:path h="2353865" w="4390018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cap="flat" w="19050">
            <a:solidFill>
              <a:srgbClr val="3087BB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1028700" y="2950863"/>
            <a:ext cx="6923254" cy="6461899"/>
            <a:chOff x="0" y="0"/>
            <a:chExt cx="1823408" cy="170189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823408" cy="1701899"/>
            </a:xfrm>
            <a:custGeom>
              <a:avLst/>
              <a:gdLst/>
              <a:ahLst/>
              <a:cxnLst/>
              <a:rect r="r" b="b" t="t" l="l"/>
              <a:pathLst>
                <a:path h="1701899" w="1823408">
                  <a:moveTo>
                    <a:pt x="0" y="0"/>
                  </a:moveTo>
                  <a:lnTo>
                    <a:pt x="1823408" y="0"/>
                  </a:lnTo>
                  <a:lnTo>
                    <a:pt x="1823408" y="1701899"/>
                  </a:lnTo>
                  <a:lnTo>
                    <a:pt x="0" y="1701899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1823408" cy="17495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5363741" y="2950863"/>
            <a:ext cx="10575383" cy="6461899"/>
            <a:chOff x="0" y="0"/>
            <a:chExt cx="2785286" cy="170189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785286" cy="1701899"/>
            </a:xfrm>
            <a:custGeom>
              <a:avLst/>
              <a:gdLst/>
              <a:ahLst/>
              <a:cxnLst/>
              <a:rect r="r" b="b" t="t" l="l"/>
              <a:pathLst>
                <a:path h="1701899" w="2785286">
                  <a:moveTo>
                    <a:pt x="0" y="0"/>
                  </a:moveTo>
                  <a:lnTo>
                    <a:pt x="2785286" y="0"/>
                  </a:lnTo>
                  <a:lnTo>
                    <a:pt x="2785286" y="1701899"/>
                  </a:lnTo>
                  <a:lnTo>
                    <a:pt x="0" y="1701899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2785286" cy="17495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0443584" y="971904"/>
            <a:ext cx="6488693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07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https://github.com/YeanJun-Lee/Gen-Z-Calendar.git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55723" y="971904"/>
            <a:ext cx="2943283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간신히 GEN-Z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203927" y="1733694"/>
            <a:ext cx="5602845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요구사항 분석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700141" y="4268199"/>
            <a:ext cx="10466072" cy="37510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744"/>
              </a:lnSpc>
            </a:pPr>
            <a:r>
              <a:rPr lang="en-US" sz="2582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-- 응답 속도: 일정 조율 및 일정 추가 시 1초 내 응답 시간이 필요하다.</a:t>
            </a:r>
          </a:p>
          <a:p>
            <a:pPr algn="just">
              <a:lnSpc>
                <a:spcPts val="3744"/>
              </a:lnSpc>
            </a:pPr>
            <a:r>
              <a:rPr lang="en-US" sz="2582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-- 보안: 일정 및 개인 정보 보호를 위한 암호화 필요하다.</a:t>
            </a:r>
          </a:p>
          <a:p>
            <a:pPr algn="just">
              <a:lnSpc>
                <a:spcPts val="3744"/>
              </a:lnSpc>
            </a:pPr>
            <a:r>
              <a:rPr lang="en-US" sz="2582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-- 호환성: 다양한 운영체제 및 기기에서 호환 가능하다.</a:t>
            </a:r>
          </a:p>
          <a:p>
            <a:pPr algn="just">
              <a:lnSpc>
                <a:spcPts val="3744"/>
              </a:lnSpc>
            </a:pPr>
            <a:r>
              <a:rPr lang="en-US" sz="2582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-- 안정성과 데이터 무결성: 다수의 일정 등록 및 수정 시 데이터 무결성을 </a:t>
            </a:r>
          </a:p>
          <a:p>
            <a:pPr algn="just">
              <a:lnSpc>
                <a:spcPts val="3744"/>
              </a:lnSpc>
            </a:pPr>
            <a:r>
              <a:rPr lang="en-US" sz="2582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   </a:t>
            </a:r>
            <a:r>
              <a:rPr lang="en-US" sz="2582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보장하며, 시스템은 이러한 작업 중 안정적으로 동작한다.</a:t>
            </a:r>
          </a:p>
          <a:p>
            <a:pPr algn="just">
              <a:lnSpc>
                <a:spcPts val="3744"/>
              </a:lnSpc>
            </a:pPr>
            <a:r>
              <a:rPr lang="en-US" sz="2582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-- 확장성: 더 많은 사용자 및 그룹을 지원할 수 있도록 확장 가능하다.</a:t>
            </a:r>
          </a:p>
          <a:p>
            <a:pPr algn="just">
              <a:lnSpc>
                <a:spcPts val="3744"/>
              </a:lnSpc>
            </a:pPr>
            <a:r>
              <a:rPr lang="en-US" sz="2582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-- 디자인: 사용자와 공유자의 일정을 쉽게 확인할 수 있도록 심플하고 </a:t>
            </a:r>
          </a:p>
          <a:p>
            <a:pPr algn="just">
              <a:lnSpc>
                <a:spcPts val="3744"/>
              </a:lnSpc>
            </a:pPr>
            <a:r>
              <a:rPr lang="en-US" sz="2582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   </a:t>
            </a:r>
            <a:r>
              <a:rPr lang="en-US" sz="2582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직관적이다. 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64593" y="5786208"/>
            <a:ext cx="6177985" cy="7054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740"/>
              </a:lnSpc>
              <a:spcBef>
                <a:spcPct val="0"/>
              </a:spcBef>
            </a:pPr>
            <a:r>
              <a:rPr lang="en-US" sz="4100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비기능적 요구사항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>
  <p:cSld>
    <p:bg>
      <p:bgPr>
        <a:solidFill>
          <a:srgbClr val="CEE6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9825" y="674834"/>
            <a:ext cx="16668349" cy="8937333"/>
            <a:chOff x="0" y="0"/>
            <a:chExt cx="4390018" cy="23538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90018" cy="2353865"/>
            </a:xfrm>
            <a:custGeom>
              <a:avLst/>
              <a:gdLst/>
              <a:ahLst/>
              <a:cxnLst/>
              <a:rect r="r" b="b" t="t" l="l"/>
              <a:pathLst>
                <a:path h="2353865" w="4390018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cap="flat" w="19050">
            <a:solidFill>
              <a:srgbClr val="3087BB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1028700" y="2950863"/>
            <a:ext cx="6923254" cy="6461899"/>
            <a:chOff x="0" y="0"/>
            <a:chExt cx="1823408" cy="170189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823408" cy="1701899"/>
            </a:xfrm>
            <a:custGeom>
              <a:avLst/>
              <a:gdLst/>
              <a:ahLst/>
              <a:cxnLst/>
              <a:rect r="r" b="b" t="t" l="l"/>
              <a:pathLst>
                <a:path h="1701899" w="1823408">
                  <a:moveTo>
                    <a:pt x="0" y="0"/>
                  </a:moveTo>
                  <a:lnTo>
                    <a:pt x="1823408" y="0"/>
                  </a:lnTo>
                  <a:lnTo>
                    <a:pt x="1823408" y="1701899"/>
                  </a:lnTo>
                  <a:lnTo>
                    <a:pt x="0" y="1701899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1823408" cy="17495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5363741" y="2950863"/>
            <a:ext cx="10575383" cy="6461899"/>
            <a:chOff x="0" y="0"/>
            <a:chExt cx="2785286" cy="170189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785286" cy="1701899"/>
            </a:xfrm>
            <a:custGeom>
              <a:avLst/>
              <a:gdLst/>
              <a:ahLst/>
              <a:cxnLst/>
              <a:rect r="r" b="b" t="t" l="l"/>
              <a:pathLst>
                <a:path h="1701899" w="2785286">
                  <a:moveTo>
                    <a:pt x="0" y="0"/>
                  </a:moveTo>
                  <a:lnTo>
                    <a:pt x="2785286" y="0"/>
                  </a:lnTo>
                  <a:lnTo>
                    <a:pt x="2785286" y="1701899"/>
                  </a:lnTo>
                  <a:lnTo>
                    <a:pt x="0" y="1701899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2785286" cy="17495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0443584" y="971904"/>
            <a:ext cx="6488693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07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https://github.com/YeanJun-Lee/Gen-Z-Calendar.git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55723" y="971904"/>
            <a:ext cx="2943283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간신히 GEN-Z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203927" y="1733694"/>
            <a:ext cx="5602845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요구사항 분석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531941" y="4503000"/>
            <a:ext cx="10238983" cy="32814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744"/>
              </a:lnSpc>
            </a:pPr>
            <a:r>
              <a:rPr lang="en-US" sz="2582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-- 데이터 베이스: 사용자 정보, 일정 그룹 정보를 효율적으로 저장하고 </a:t>
            </a:r>
          </a:p>
          <a:p>
            <a:pPr algn="just">
              <a:lnSpc>
                <a:spcPts val="3744"/>
              </a:lnSpc>
            </a:pPr>
            <a:r>
              <a:rPr lang="en-US" sz="2582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   관리한다. </a:t>
            </a:r>
          </a:p>
          <a:p>
            <a:pPr algn="just">
              <a:lnSpc>
                <a:spcPts val="3744"/>
              </a:lnSpc>
            </a:pPr>
            <a:r>
              <a:rPr lang="en-US" sz="2582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-- API 연동: 구글 캘린더와 같은 외부 캘린더 시스템과의 연동이 가능하다.</a:t>
            </a:r>
          </a:p>
          <a:p>
            <a:pPr algn="just">
              <a:lnSpc>
                <a:spcPts val="3744"/>
              </a:lnSpc>
            </a:pPr>
            <a:r>
              <a:rPr lang="en-US" sz="2582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-- 알림 시스템: 푸시 알림 기능을 통해 중요한 일정 및 일정 변경 사항을 </a:t>
            </a:r>
          </a:p>
          <a:p>
            <a:pPr algn="just">
              <a:lnSpc>
                <a:spcPts val="3744"/>
              </a:lnSpc>
            </a:pPr>
            <a:r>
              <a:rPr lang="en-US" sz="2582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   </a:t>
            </a:r>
            <a:r>
              <a:rPr lang="en-US" sz="2582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알릴 수 있다.</a:t>
            </a:r>
          </a:p>
          <a:p>
            <a:pPr algn="just">
              <a:lnSpc>
                <a:spcPts val="3744"/>
              </a:lnSpc>
            </a:pPr>
            <a:r>
              <a:rPr lang="en-US" sz="2582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-- 보안: 일정 및 개인정보 보호를 위한 강력한 보안 시스템을 구축한다.</a:t>
            </a:r>
          </a:p>
          <a:p>
            <a:pPr algn="just">
              <a:lnSpc>
                <a:spcPts val="3744"/>
              </a:lnSpc>
            </a:pPr>
          </a:p>
        </p:txBody>
      </p:sp>
      <p:sp>
        <p:nvSpPr>
          <p:cNvPr name="TextBox 16" id="16"/>
          <p:cNvSpPr txBox="true"/>
          <p:nvPr/>
        </p:nvSpPr>
        <p:spPr>
          <a:xfrm rot="0">
            <a:off x="164593" y="5786208"/>
            <a:ext cx="6177985" cy="7054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740"/>
              </a:lnSpc>
              <a:spcBef>
                <a:spcPct val="0"/>
              </a:spcBef>
            </a:pPr>
            <a:r>
              <a:rPr lang="en-US" sz="4100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시스템 요구사항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>
  <p:cSld>
    <p:bg>
      <p:bgPr>
        <a:solidFill>
          <a:srgbClr val="CEE6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9825" y="674834"/>
            <a:ext cx="16668349" cy="8937333"/>
            <a:chOff x="0" y="0"/>
            <a:chExt cx="4390018" cy="23538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90018" cy="2353865"/>
            </a:xfrm>
            <a:custGeom>
              <a:avLst/>
              <a:gdLst/>
              <a:ahLst/>
              <a:cxnLst/>
              <a:rect r="r" b="b" t="t" l="l"/>
              <a:pathLst>
                <a:path h="2353865" w="4390018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cap="flat" w="19050">
            <a:solidFill>
              <a:srgbClr val="3087BB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1028700" y="2950863"/>
            <a:ext cx="6923254" cy="6461899"/>
            <a:chOff x="0" y="0"/>
            <a:chExt cx="1823408" cy="170189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823408" cy="1701899"/>
            </a:xfrm>
            <a:custGeom>
              <a:avLst/>
              <a:gdLst/>
              <a:ahLst/>
              <a:cxnLst/>
              <a:rect r="r" b="b" t="t" l="l"/>
              <a:pathLst>
                <a:path h="1701899" w="1823408">
                  <a:moveTo>
                    <a:pt x="0" y="0"/>
                  </a:moveTo>
                  <a:lnTo>
                    <a:pt x="1823408" y="0"/>
                  </a:lnTo>
                  <a:lnTo>
                    <a:pt x="1823408" y="1701899"/>
                  </a:lnTo>
                  <a:lnTo>
                    <a:pt x="0" y="1701899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1823408" cy="17495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5363741" y="2950863"/>
            <a:ext cx="10575383" cy="6461899"/>
            <a:chOff x="0" y="0"/>
            <a:chExt cx="2785286" cy="170189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785286" cy="1701899"/>
            </a:xfrm>
            <a:custGeom>
              <a:avLst/>
              <a:gdLst/>
              <a:ahLst/>
              <a:cxnLst/>
              <a:rect r="r" b="b" t="t" l="l"/>
              <a:pathLst>
                <a:path h="1701899" w="2785286">
                  <a:moveTo>
                    <a:pt x="0" y="0"/>
                  </a:moveTo>
                  <a:lnTo>
                    <a:pt x="2785286" y="0"/>
                  </a:lnTo>
                  <a:lnTo>
                    <a:pt x="2785286" y="1701899"/>
                  </a:lnTo>
                  <a:lnTo>
                    <a:pt x="0" y="1701899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2785286" cy="17495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0443584" y="971904"/>
            <a:ext cx="6488693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07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https://github.com/YeanJun-Lee/Gen-Z-Calendar.git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55723" y="971904"/>
            <a:ext cx="2943283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간신히 GEN-Z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203927" y="1733694"/>
            <a:ext cx="5602845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요구사항 분석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531941" y="5409798"/>
            <a:ext cx="10238983" cy="1467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27"/>
              </a:lnSpc>
            </a:pPr>
            <a:r>
              <a:rPr lang="en-US" sz="2708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-- 사용자 경험: 사용자가 쉽게 자신의 일정을 추가하고 공유할 수 있다.</a:t>
            </a:r>
          </a:p>
          <a:p>
            <a:pPr algn="just">
              <a:lnSpc>
                <a:spcPts val="3927"/>
              </a:lnSpc>
            </a:pPr>
            <a:r>
              <a:rPr lang="en-US" sz="2708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-- 그룹 관리: 사용자는 그룹을 쉽게 생성하고 관리할 수 있다.</a:t>
            </a:r>
          </a:p>
          <a:p>
            <a:pPr algn="just">
              <a:lnSpc>
                <a:spcPts val="3927"/>
              </a:lnSpc>
            </a:pPr>
            <a:r>
              <a:rPr lang="en-US" sz="2708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-- 일정 조율: 여러 사용자의 일정이 자동으로 조율될 수 있다.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64593" y="5786208"/>
            <a:ext cx="6177985" cy="7054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740"/>
              </a:lnSpc>
              <a:spcBef>
                <a:spcPct val="0"/>
              </a:spcBef>
            </a:pPr>
            <a:r>
              <a:rPr lang="en-US" sz="4100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사용자 요구사항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>
  <p:cSld>
    <p:bg>
      <p:bgPr>
        <a:solidFill>
          <a:srgbClr val="CEE6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9825" y="674834"/>
            <a:ext cx="16668349" cy="8937333"/>
            <a:chOff x="0" y="0"/>
            <a:chExt cx="4390018" cy="23538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90018" cy="2353865"/>
            </a:xfrm>
            <a:custGeom>
              <a:avLst/>
              <a:gdLst/>
              <a:ahLst/>
              <a:cxnLst/>
              <a:rect r="r" b="b" t="t" l="l"/>
              <a:pathLst>
                <a:path h="2353865" w="4390018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cap="flat" w="19050">
            <a:solidFill>
              <a:srgbClr val="3087BB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1028700" y="2950863"/>
            <a:ext cx="6923254" cy="6461899"/>
            <a:chOff x="0" y="0"/>
            <a:chExt cx="1823408" cy="170189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823408" cy="1701899"/>
            </a:xfrm>
            <a:custGeom>
              <a:avLst/>
              <a:gdLst/>
              <a:ahLst/>
              <a:cxnLst/>
              <a:rect r="r" b="b" t="t" l="l"/>
              <a:pathLst>
                <a:path h="1701899" w="1823408">
                  <a:moveTo>
                    <a:pt x="0" y="0"/>
                  </a:moveTo>
                  <a:lnTo>
                    <a:pt x="1823408" y="0"/>
                  </a:lnTo>
                  <a:lnTo>
                    <a:pt x="1823408" y="1701899"/>
                  </a:lnTo>
                  <a:lnTo>
                    <a:pt x="0" y="1701899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1823408" cy="17495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5363741" y="2950863"/>
            <a:ext cx="10575383" cy="6461899"/>
            <a:chOff x="0" y="0"/>
            <a:chExt cx="2785286" cy="170189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785286" cy="1701899"/>
            </a:xfrm>
            <a:custGeom>
              <a:avLst/>
              <a:gdLst/>
              <a:ahLst/>
              <a:cxnLst/>
              <a:rect r="r" b="b" t="t" l="l"/>
              <a:pathLst>
                <a:path h="1701899" w="2785286">
                  <a:moveTo>
                    <a:pt x="0" y="0"/>
                  </a:moveTo>
                  <a:lnTo>
                    <a:pt x="2785286" y="0"/>
                  </a:lnTo>
                  <a:lnTo>
                    <a:pt x="2785286" y="1701899"/>
                  </a:lnTo>
                  <a:lnTo>
                    <a:pt x="0" y="1701899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2785286" cy="17495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0443584" y="971904"/>
            <a:ext cx="6488693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07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https://github.com/YeanJun-Lee/Gen-Z-Calendar.git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55723" y="971904"/>
            <a:ext cx="2943283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간신히 GEN-Z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203927" y="1733694"/>
            <a:ext cx="5602845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요구사항 분석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531941" y="4178439"/>
            <a:ext cx="10238983" cy="39305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27"/>
              </a:lnSpc>
            </a:pPr>
            <a:r>
              <a:rPr lang="en-US" sz="2708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- 안드로이드 스튜디오를 이용해 안드로이드 기반 기기에서 구현할 수 있다. </a:t>
            </a:r>
          </a:p>
          <a:p>
            <a:pPr algn="just">
              <a:lnSpc>
                <a:spcPts val="3927"/>
              </a:lnSpc>
            </a:pPr>
            <a:r>
              <a:rPr lang="en-US" sz="2708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- 사용자 데이터를 관리할 데이터 베이스는 MySQL을 기반으로 한다. </a:t>
            </a:r>
          </a:p>
          <a:p>
            <a:pPr algn="just">
              <a:lnSpc>
                <a:spcPts val="3927"/>
              </a:lnSpc>
            </a:pPr>
            <a:r>
              <a:rPr lang="en-US" sz="2708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- 서버 구현 시 Java를 이용한 Spring boot를 통해 구현한다. </a:t>
            </a:r>
          </a:p>
          <a:p>
            <a:pPr algn="just">
              <a:lnSpc>
                <a:spcPts val="3927"/>
              </a:lnSpc>
            </a:pPr>
            <a:r>
              <a:rPr lang="en-US" sz="2708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- 외부 캘린더와의 연동은 연동이 비교적 쉬운 Google Calendar로 한정한다. </a:t>
            </a:r>
          </a:p>
          <a:p>
            <a:pPr algn="just">
              <a:lnSpc>
                <a:spcPts val="3927"/>
              </a:lnSpc>
            </a:pPr>
            <a:r>
              <a:rPr lang="en-US" sz="2708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- 공유 일정 선정 알고리즘은 Open API를 사용하거나, 직접 코딩하여 구현한다. 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64593" y="5786208"/>
            <a:ext cx="6177985" cy="7054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740"/>
              </a:lnSpc>
              <a:spcBef>
                <a:spcPct val="0"/>
              </a:spcBef>
            </a:pPr>
            <a:r>
              <a:rPr lang="en-US" sz="4100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제약사항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>
  <p:cSld>
    <p:bg>
      <p:bgPr>
        <a:solidFill>
          <a:srgbClr val="CEE6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9825" y="674834"/>
            <a:ext cx="16668349" cy="8937333"/>
            <a:chOff x="0" y="0"/>
            <a:chExt cx="4390018" cy="23538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90018" cy="2353865"/>
            </a:xfrm>
            <a:custGeom>
              <a:avLst/>
              <a:gdLst/>
              <a:ahLst/>
              <a:cxnLst/>
              <a:rect r="r" b="b" t="t" l="l"/>
              <a:pathLst>
                <a:path h="2353865" w="4390018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cap="flat" w="19050">
            <a:solidFill>
              <a:srgbClr val="3087BB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1028700" y="3218866"/>
            <a:ext cx="1524665" cy="1382047"/>
            <a:chOff x="0" y="0"/>
            <a:chExt cx="401558" cy="36399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01558" cy="363996"/>
            </a:xfrm>
            <a:custGeom>
              <a:avLst/>
              <a:gdLst/>
              <a:ahLst/>
              <a:cxnLst/>
              <a:rect r="r" b="b" t="t" l="l"/>
              <a:pathLst>
                <a:path h="363996" w="401558">
                  <a:moveTo>
                    <a:pt x="0" y="0"/>
                  </a:moveTo>
                  <a:lnTo>
                    <a:pt x="401558" y="0"/>
                  </a:lnTo>
                  <a:lnTo>
                    <a:pt x="401558" y="363996"/>
                  </a:lnTo>
                  <a:lnTo>
                    <a:pt x="0" y="363996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401558" cy="4116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028700" y="5143500"/>
            <a:ext cx="1524665" cy="1382047"/>
            <a:chOff x="0" y="0"/>
            <a:chExt cx="401558" cy="363996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01558" cy="363996"/>
            </a:xfrm>
            <a:custGeom>
              <a:avLst/>
              <a:gdLst/>
              <a:ahLst/>
              <a:cxnLst/>
              <a:rect r="r" b="b" t="t" l="l"/>
              <a:pathLst>
                <a:path h="363996" w="401558">
                  <a:moveTo>
                    <a:pt x="0" y="0"/>
                  </a:moveTo>
                  <a:lnTo>
                    <a:pt x="401558" y="0"/>
                  </a:lnTo>
                  <a:lnTo>
                    <a:pt x="401558" y="363996"/>
                  </a:lnTo>
                  <a:lnTo>
                    <a:pt x="0" y="363996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401558" cy="4116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028700" y="7110086"/>
            <a:ext cx="1524665" cy="1382047"/>
            <a:chOff x="0" y="0"/>
            <a:chExt cx="401558" cy="363996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401558" cy="363996"/>
            </a:xfrm>
            <a:custGeom>
              <a:avLst/>
              <a:gdLst/>
              <a:ahLst/>
              <a:cxnLst/>
              <a:rect r="r" b="b" t="t" l="l"/>
              <a:pathLst>
                <a:path h="363996" w="401558">
                  <a:moveTo>
                    <a:pt x="0" y="0"/>
                  </a:moveTo>
                  <a:lnTo>
                    <a:pt x="401558" y="0"/>
                  </a:lnTo>
                  <a:lnTo>
                    <a:pt x="401558" y="363996"/>
                  </a:lnTo>
                  <a:lnTo>
                    <a:pt x="0" y="363996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47625"/>
              <a:ext cx="401558" cy="4116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2553365" y="3218866"/>
            <a:ext cx="6017106" cy="1382047"/>
            <a:chOff x="0" y="0"/>
            <a:chExt cx="1584752" cy="363996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584752" cy="363996"/>
            </a:xfrm>
            <a:custGeom>
              <a:avLst/>
              <a:gdLst/>
              <a:ahLst/>
              <a:cxnLst/>
              <a:rect r="r" b="b" t="t" l="l"/>
              <a:pathLst>
                <a:path h="363996" w="1584752">
                  <a:moveTo>
                    <a:pt x="0" y="0"/>
                  </a:moveTo>
                  <a:lnTo>
                    <a:pt x="1584752" y="0"/>
                  </a:lnTo>
                  <a:lnTo>
                    <a:pt x="1584752" y="363996"/>
                  </a:lnTo>
                  <a:lnTo>
                    <a:pt x="0" y="363996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47625"/>
              <a:ext cx="1584752" cy="4116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2553365" y="5153025"/>
            <a:ext cx="6017106" cy="1382047"/>
            <a:chOff x="0" y="0"/>
            <a:chExt cx="1584752" cy="363996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584752" cy="363996"/>
            </a:xfrm>
            <a:custGeom>
              <a:avLst/>
              <a:gdLst/>
              <a:ahLst/>
              <a:cxnLst/>
              <a:rect r="r" b="b" t="t" l="l"/>
              <a:pathLst>
                <a:path h="363996" w="1584752">
                  <a:moveTo>
                    <a:pt x="0" y="0"/>
                  </a:moveTo>
                  <a:lnTo>
                    <a:pt x="1584752" y="0"/>
                  </a:lnTo>
                  <a:lnTo>
                    <a:pt x="1584752" y="363996"/>
                  </a:lnTo>
                  <a:lnTo>
                    <a:pt x="0" y="363996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0" y="-47625"/>
              <a:ext cx="1584752" cy="4116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2553365" y="7116097"/>
            <a:ext cx="6017106" cy="1382047"/>
            <a:chOff x="0" y="0"/>
            <a:chExt cx="1584752" cy="363996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584752" cy="363996"/>
            </a:xfrm>
            <a:custGeom>
              <a:avLst/>
              <a:gdLst/>
              <a:ahLst/>
              <a:cxnLst/>
              <a:rect r="r" b="b" t="t" l="l"/>
              <a:pathLst>
                <a:path h="363996" w="1584752">
                  <a:moveTo>
                    <a:pt x="0" y="0"/>
                  </a:moveTo>
                  <a:lnTo>
                    <a:pt x="1584752" y="0"/>
                  </a:lnTo>
                  <a:lnTo>
                    <a:pt x="1584752" y="363996"/>
                  </a:lnTo>
                  <a:lnTo>
                    <a:pt x="0" y="363996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0" y="-47625"/>
              <a:ext cx="1584752" cy="4116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4" id="24"/>
          <p:cNvSpPr txBox="true"/>
          <p:nvPr/>
        </p:nvSpPr>
        <p:spPr>
          <a:xfrm rot="0">
            <a:off x="10581257" y="971904"/>
            <a:ext cx="6351020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07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https://github.com/YeanJun-Lee/Gen-Z-Calendar.git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355723" y="971904"/>
            <a:ext cx="2943283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간신히 GEN-Z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6342578" y="1733694"/>
            <a:ext cx="5602845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구현 계획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2706078" y="3563692"/>
            <a:ext cx="5711681" cy="787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8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요구사항 분석 및 설계 (프로젝트 세부 요구사항 분석 및 시스템 구조, 데이터베이스 설계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2827365" y="5636255"/>
            <a:ext cx="6346106" cy="387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8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백엔드 서버 개발 ( 서버 및 데이터베이스 구축)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3169525" y="7578859"/>
            <a:ext cx="6346106" cy="387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8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프론트엔드 개발 (UI 및 디자인 구축)</a:t>
            </a:r>
          </a:p>
        </p:txBody>
      </p:sp>
      <p:grpSp>
        <p:nvGrpSpPr>
          <p:cNvPr name="Group 30" id="30"/>
          <p:cNvGrpSpPr/>
          <p:nvPr/>
        </p:nvGrpSpPr>
        <p:grpSpPr>
          <a:xfrm rot="0">
            <a:off x="8899471" y="3218866"/>
            <a:ext cx="1524665" cy="1382047"/>
            <a:chOff x="0" y="0"/>
            <a:chExt cx="401558" cy="363996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401558" cy="363996"/>
            </a:xfrm>
            <a:custGeom>
              <a:avLst/>
              <a:gdLst/>
              <a:ahLst/>
              <a:cxnLst/>
              <a:rect r="r" b="b" t="t" l="l"/>
              <a:pathLst>
                <a:path h="363996" w="401558">
                  <a:moveTo>
                    <a:pt x="0" y="0"/>
                  </a:moveTo>
                  <a:lnTo>
                    <a:pt x="401558" y="0"/>
                  </a:lnTo>
                  <a:lnTo>
                    <a:pt x="401558" y="363996"/>
                  </a:lnTo>
                  <a:lnTo>
                    <a:pt x="0" y="363996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32" id="32"/>
            <p:cNvSpPr txBox="true"/>
            <p:nvPr/>
          </p:nvSpPr>
          <p:spPr>
            <a:xfrm>
              <a:off x="0" y="-47625"/>
              <a:ext cx="401558" cy="4116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10424136" y="3218866"/>
            <a:ext cx="6017106" cy="1382047"/>
            <a:chOff x="0" y="0"/>
            <a:chExt cx="1584752" cy="363996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1584752" cy="363996"/>
            </a:xfrm>
            <a:custGeom>
              <a:avLst/>
              <a:gdLst/>
              <a:ahLst/>
              <a:cxnLst/>
              <a:rect r="r" b="b" t="t" l="l"/>
              <a:pathLst>
                <a:path h="363996" w="1584752">
                  <a:moveTo>
                    <a:pt x="0" y="0"/>
                  </a:moveTo>
                  <a:lnTo>
                    <a:pt x="1584752" y="0"/>
                  </a:lnTo>
                  <a:lnTo>
                    <a:pt x="1584752" y="363996"/>
                  </a:lnTo>
                  <a:lnTo>
                    <a:pt x="0" y="363996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35" id="35"/>
            <p:cNvSpPr txBox="true"/>
            <p:nvPr/>
          </p:nvSpPr>
          <p:spPr>
            <a:xfrm>
              <a:off x="0" y="-47625"/>
              <a:ext cx="1584752" cy="4116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8899471" y="5164476"/>
            <a:ext cx="1524665" cy="1382047"/>
            <a:chOff x="0" y="0"/>
            <a:chExt cx="401558" cy="363996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401558" cy="363996"/>
            </a:xfrm>
            <a:custGeom>
              <a:avLst/>
              <a:gdLst/>
              <a:ahLst/>
              <a:cxnLst/>
              <a:rect r="r" b="b" t="t" l="l"/>
              <a:pathLst>
                <a:path h="363996" w="401558">
                  <a:moveTo>
                    <a:pt x="0" y="0"/>
                  </a:moveTo>
                  <a:lnTo>
                    <a:pt x="401558" y="0"/>
                  </a:lnTo>
                  <a:lnTo>
                    <a:pt x="401558" y="363996"/>
                  </a:lnTo>
                  <a:lnTo>
                    <a:pt x="0" y="363996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38" id="38"/>
            <p:cNvSpPr txBox="true"/>
            <p:nvPr/>
          </p:nvSpPr>
          <p:spPr>
            <a:xfrm>
              <a:off x="0" y="-47625"/>
              <a:ext cx="401558" cy="4116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39" id="39"/>
          <p:cNvSpPr txBox="true"/>
          <p:nvPr/>
        </p:nvSpPr>
        <p:spPr>
          <a:xfrm rot="0">
            <a:off x="10843236" y="3563692"/>
            <a:ext cx="5711681" cy="787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8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자동 일정 최적화 기능 개발 (일정 최적화 </a:t>
            </a:r>
          </a:p>
          <a:p>
            <a:pPr algn="just">
              <a:lnSpc>
                <a:spcPts val="318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알고리즘 구축 및 반영)</a:t>
            </a:r>
          </a:p>
        </p:txBody>
      </p:sp>
      <p:grpSp>
        <p:nvGrpSpPr>
          <p:cNvPr name="Group 40" id="40"/>
          <p:cNvGrpSpPr/>
          <p:nvPr/>
        </p:nvGrpSpPr>
        <p:grpSpPr>
          <a:xfrm rot="0">
            <a:off x="10424136" y="5164476"/>
            <a:ext cx="6017106" cy="1382047"/>
            <a:chOff x="0" y="0"/>
            <a:chExt cx="1584752" cy="363996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0" y="0"/>
              <a:ext cx="1584752" cy="363996"/>
            </a:xfrm>
            <a:custGeom>
              <a:avLst/>
              <a:gdLst/>
              <a:ahLst/>
              <a:cxnLst/>
              <a:rect r="r" b="b" t="t" l="l"/>
              <a:pathLst>
                <a:path h="363996" w="1584752">
                  <a:moveTo>
                    <a:pt x="0" y="0"/>
                  </a:moveTo>
                  <a:lnTo>
                    <a:pt x="1584752" y="0"/>
                  </a:lnTo>
                  <a:lnTo>
                    <a:pt x="1584752" y="363996"/>
                  </a:lnTo>
                  <a:lnTo>
                    <a:pt x="0" y="363996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42" id="42"/>
            <p:cNvSpPr txBox="true"/>
            <p:nvPr/>
          </p:nvSpPr>
          <p:spPr>
            <a:xfrm>
              <a:off x="0" y="-47625"/>
              <a:ext cx="1584752" cy="4116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43" id="43"/>
          <p:cNvSpPr txBox="true"/>
          <p:nvPr/>
        </p:nvSpPr>
        <p:spPr>
          <a:xfrm rot="0">
            <a:off x="10590640" y="5436230"/>
            <a:ext cx="5684097" cy="787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8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서버 연동 및 테스트 (시스템 전반에 대한 디버깅 및 피드백 반영)</a:t>
            </a:r>
          </a:p>
        </p:txBody>
      </p:sp>
      <p:grpSp>
        <p:nvGrpSpPr>
          <p:cNvPr name="Group 44" id="44"/>
          <p:cNvGrpSpPr/>
          <p:nvPr/>
        </p:nvGrpSpPr>
        <p:grpSpPr>
          <a:xfrm rot="0">
            <a:off x="8899471" y="7116097"/>
            <a:ext cx="1524665" cy="1382047"/>
            <a:chOff x="0" y="0"/>
            <a:chExt cx="401558" cy="363996"/>
          </a:xfrm>
        </p:grpSpPr>
        <p:sp>
          <p:nvSpPr>
            <p:cNvPr name="Freeform 45" id="45"/>
            <p:cNvSpPr/>
            <p:nvPr/>
          </p:nvSpPr>
          <p:spPr>
            <a:xfrm flipH="false" flipV="false" rot="0">
              <a:off x="0" y="0"/>
              <a:ext cx="401558" cy="363996"/>
            </a:xfrm>
            <a:custGeom>
              <a:avLst/>
              <a:gdLst/>
              <a:ahLst/>
              <a:cxnLst/>
              <a:rect r="r" b="b" t="t" l="l"/>
              <a:pathLst>
                <a:path h="363996" w="401558">
                  <a:moveTo>
                    <a:pt x="0" y="0"/>
                  </a:moveTo>
                  <a:lnTo>
                    <a:pt x="401558" y="0"/>
                  </a:lnTo>
                  <a:lnTo>
                    <a:pt x="401558" y="363996"/>
                  </a:lnTo>
                  <a:lnTo>
                    <a:pt x="0" y="363996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46" id="46"/>
            <p:cNvSpPr txBox="true"/>
            <p:nvPr/>
          </p:nvSpPr>
          <p:spPr>
            <a:xfrm>
              <a:off x="0" y="-47625"/>
              <a:ext cx="401558" cy="4116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47" id="47"/>
          <p:cNvGrpSpPr/>
          <p:nvPr/>
        </p:nvGrpSpPr>
        <p:grpSpPr>
          <a:xfrm rot="0">
            <a:off x="10424136" y="7108498"/>
            <a:ext cx="6017106" cy="1382047"/>
            <a:chOff x="0" y="0"/>
            <a:chExt cx="1584752" cy="363996"/>
          </a:xfrm>
        </p:grpSpPr>
        <p:sp>
          <p:nvSpPr>
            <p:cNvPr name="Freeform 48" id="48"/>
            <p:cNvSpPr/>
            <p:nvPr/>
          </p:nvSpPr>
          <p:spPr>
            <a:xfrm flipH="false" flipV="false" rot="0">
              <a:off x="0" y="0"/>
              <a:ext cx="1584752" cy="363996"/>
            </a:xfrm>
            <a:custGeom>
              <a:avLst/>
              <a:gdLst/>
              <a:ahLst/>
              <a:cxnLst/>
              <a:rect r="r" b="b" t="t" l="l"/>
              <a:pathLst>
                <a:path h="363996" w="1584752">
                  <a:moveTo>
                    <a:pt x="0" y="0"/>
                  </a:moveTo>
                  <a:lnTo>
                    <a:pt x="1584752" y="0"/>
                  </a:lnTo>
                  <a:lnTo>
                    <a:pt x="1584752" y="363996"/>
                  </a:lnTo>
                  <a:lnTo>
                    <a:pt x="0" y="363996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49" id="49"/>
            <p:cNvSpPr txBox="true"/>
            <p:nvPr/>
          </p:nvSpPr>
          <p:spPr>
            <a:xfrm>
              <a:off x="0" y="-47625"/>
              <a:ext cx="1584752" cy="4116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0" id="50"/>
          <p:cNvSpPr txBox="true"/>
          <p:nvPr/>
        </p:nvSpPr>
        <p:spPr>
          <a:xfrm rot="0">
            <a:off x="10843236" y="7384846"/>
            <a:ext cx="5850601" cy="787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8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최종 마무리 단계 (왼성본에 기반한 정상적인 </a:t>
            </a:r>
          </a:p>
          <a:p>
            <a:pPr algn="just">
              <a:lnSpc>
                <a:spcPts val="318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구동 총 확인 후 배포)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1114305" y="3209931"/>
            <a:ext cx="1353454" cy="12033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800"/>
              </a:lnSpc>
            </a:pPr>
            <a:r>
              <a:rPr lang="en-US" sz="7000" b="true">
                <a:solidFill>
                  <a:srgbClr val="000000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1</a:t>
            </a:r>
          </a:p>
        </p:txBody>
      </p:sp>
      <p:sp>
        <p:nvSpPr>
          <p:cNvPr name="TextBox 52" id="52"/>
          <p:cNvSpPr txBox="true"/>
          <p:nvPr/>
        </p:nvSpPr>
        <p:spPr>
          <a:xfrm rot="0">
            <a:off x="1114305" y="5182405"/>
            <a:ext cx="1353454" cy="12033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800"/>
              </a:lnSpc>
            </a:pPr>
            <a:r>
              <a:rPr lang="en-US" sz="7000" b="true">
                <a:solidFill>
                  <a:srgbClr val="000000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2</a:t>
            </a:r>
          </a:p>
        </p:txBody>
      </p:sp>
      <p:sp>
        <p:nvSpPr>
          <p:cNvPr name="TextBox 53" id="53"/>
          <p:cNvSpPr txBox="true"/>
          <p:nvPr/>
        </p:nvSpPr>
        <p:spPr>
          <a:xfrm rot="0">
            <a:off x="1114305" y="7134027"/>
            <a:ext cx="1353454" cy="12033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800"/>
              </a:lnSpc>
            </a:pPr>
            <a:r>
              <a:rPr lang="en-US" sz="7000" b="true">
                <a:solidFill>
                  <a:srgbClr val="000000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3</a:t>
            </a:r>
          </a:p>
        </p:txBody>
      </p:sp>
      <p:sp>
        <p:nvSpPr>
          <p:cNvPr name="TextBox 54" id="54"/>
          <p:cNvSpPr txBox="true"/>
          <p:nvPr/>
        </p:nvSpPr>
        <p:spPr>
          <a:xfrm rot="0">
            <a:off x="8985196" y="3236795"/>
            <a:ext cx="1353454" cy="12033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800"/>
              </a:lnSpc>
            </a:pPr>
            <a:r>
              <a:rPr lang="en-US" sz="7000" b="true">
                <a:solidFill>
                  <a:srgbClr val="000000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4</a:t>
            </a:r>
          </a:p>
        </p:txBody>
      </p:sp>
      <p:sp>
        <p:nvSpPr>
          <p:cNvPr name="TextBox 55" id="55"/>
          <p:cNvSpPr txBox="true"/>
          <p:nvPr/>
        </p:nvSpPr>
        <p:spPr>
          <a:xfrm rot="0">
            <a:off x="8985196" y="5185411"/>
            <a:ext cx="1353454" cy="12033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800"/>
              </a:lnSpc>
            </a:pPr>
            <a:r>
              <a:rPr lang="en-US" sz="7000" b="true">
                <a:solidFill>
                  <a:srgbClr val="000000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5</a:t>
            </a:r>
          </a:p>
        </p:txBody>
      </p:sp>
      <p:sp>
        <p:nvSpPr>
          <p:cNvPr name="TextBox 56" id="56"/>
          <p:cNvSpPr txBox="true"/>
          <p:nvPr/>
        </p:nvSpPr>
        <p:spPr>
          <a:xfrm rot="0">
            <a:off x="8985196" y="7134027"/>
            <a:ext cx="1353454" cy="12033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800"/>
              </a:lnSpc>
            </a:pPr>
            <a:r>
              <a:rPr lang="en-US" sz="7000" b="true">
                <a:solidFill>
                  <a:srgbClr val="000000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6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DAGYO6gU0x4</dc:identifier>
  <dcterms:modified xsi:type="dcterms:W3CDTF">2011-08-01T06:04:30Z</dcterms:modified>
  <cp:revision>1</cp:revision>
  <dc:title>파란색 흰색 심플한 비즈니스 마케팅 프로젝트 프레젠테이션</dc:title>
</cp:coreProperties>
</file>